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58" r:id="rId30"/>
    <p:sldId id="259" r:id="rId31"/>
    <p:sldId id="260" r:id="rId32"/>
    <p:sldId id="261" r:id="rId33"/>
    <p:sldId id="262" r:id="rId34"/>
    <p:sldId id="263" r:id="rId35"/>
    <p:sldId id="264" r:id="rId36"/>
    <p:sldId id="265" r:id="rId37"/>
    <p:sldId id="266" r:id="rId38"/>
    <p:sldId id="267" r:id="rId39"/>
    <p:sldId id="268" r:id="rId40"/>
    <p:sldId id="269" r:id="rId41"/>
    <p:sldId id="270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8"/>
          <p:cNvPicPr>
            <a:picLocks noChangeAspect="1" noChangeArrowheads="1"/>
          </p:cNvPicPr>
          <p:nvPr/>
        </p:nvPicPr>
        <p:blipFill>
          <a:blip r:embed="rId14" cstate="print"/>
          <a:srcRect b="83365"/>
          <a:stretch>
            <a:fillRect/>
          </a:stretch>
        </p:blipFill>
        <p:spPr bwMode="auto">
          <a:xfrm>
            <a:off x="0" y="-304800"/>
            <a:ext cx="913765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553200"/>
            <a:ext cx="3984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 smtClean="0">
                <a:latin typeface="Arial" charset="0"/>
              </a:defRPr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4114800" y="304800"/>
            <a:ext cx="464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600" b="1">
                <a:solidFill>
                  <a:schemeClr val="accent2"/>
                </a:solidFill>
                <a:latin typeface="Garamond" pitchFamily="18" charset="0"/>
              </a:rPr>
              <a:t>Amity School of Engineering &amp; Technology</a:t>
            </a:r>
          </a:p>
        </p:txBody>
      </p:sp>
      <p:sp>
        <p:nvSpPr>
          <p:cNvPr id="1029" name="Rectangle 10"/>
          <p:cNvSpPr>
            <a:spLocks noChangeArrowheads="1"/>
          </p:cNvSpPr>
          <p:nvPr/>
        </p:nvSpPr>
        <p:spPr bwMode="auto">
          <a:xfrm>
            <a:off x="2438400" y="6705600"/>
            <a:ext cx="6705600" cy="152400"/>
          </a:xfrm>
          <a:prstGeom prst="rect">
            <a:avLst/>
          </a:prstGeom>
          <a:solidFill>
            <a:srgbClr val="F1B43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348880"/>
            <a:ext cx="8229600" cy="1869926"/>
          </a:xfrm>
        </p:spPr>
        <p:txBody>
          <a:bodyPr>
            <a:noAutofit/>
          </a:bodyPr>
          <a:lstStyle/>
          <a:p>
            <a:pPr marR="0"/>
            <a:r>
              <a:rPr lang="en-US" b="1" dirty="0" smtClean="0">
                <a:solidFill>
                  <a:srgbClr val="FF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Common Language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Infrastructure</a:t>
            </a:r>
            <a:r>
              <a:rPr lang="en-US" sz="5600" b="1" dirty="0" smtClean="0">
                <a:solidFill>
                  <a:srgbClr val="FF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en-US" sz="5600" b="1" dirty="0" smtClean="0">
                <a:solidFill>
                  <a:srgbClr val="FF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en-US" sz="3600" dirty="0"/>
              <a:t>BTC-704</a:t>
            </a:r>
            <a:br>
              <a:rPr lang="en-US" sz="3600" dirty="0"/>
            </a:br>
            <a:r>
              <a:rPr lang="en-US" sz="3600" dirty="0" smtClean="0"/>
              <a:t>Module-1,L-3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b="1" dirty="0" smtClean="0">
              <a:solidFill>
                <a:srgbClr val="FF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0498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Base Class Library @ FCL</a:t>
            </a:r>
          </a:p>
        </p:txBody>
      </p:sp>
      <p:graphicFrame>
        <p:nvGraphicFramePr>
          <p:cNvPr id="1026" name="Object 1" descr="Figure 3 Services Framework Class Libraries"/>
          <p:cNvGraphicFramePr>
            <a:graphicFrameLocks noChangeAspect="1"/>
          </p:cNvGraphicFramePr>
          <p:nvPr/>
        </p:nvGraphicFramePr>
        <p:xfrm>
          <a:off x="2143125" y="2000250"/>
          <a:ext cx="4953000" cy="456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Picture" r:id="rId3" imgW="1915200" imgH="1655280" progId="Word.Picture.8">
                  <p:embed/>
                </p:oleObj>
              </mc:Choice>
              <mc:Fallback>
                <p:oleObj name="Picture" r:id="rId3" imgW="1915200" imgH="165528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25" y="2000250"/>
                        <a:ext cx="4953000" cy="4560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526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Base Class Library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Similar to Java’s System namespace.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Used by all .NET applications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Has classes for IO, threading, database, text, graphics, console, sockets/web/mail, security, cryptography, COM, run-time type discovery/invocation, assembly generation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188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Framework Class Library @ BCL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6370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Single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consistent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set of object oriented class libraries to enable building distributed web applications (Unified Classes)</a:t>
            </a:r>
          </a:p>
          <a:p>
            <a:pPr>
              <a:lnSpc>
                <a:spcPct val="90000"/>
              </a:lnSpc>
            </a:pPr>
            <a:endParaRPr lang="en-US" sz="1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Built using classes arranged across logical hierarchical namespaces</a:t>
            </a:r>
          </a:p>
          <a:p>
            <a:pPr lvl="1">
              <a:lnSpc>
                <a:spcPct val="90000"/>
              </a:lnSpc>
            </a:pPr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Work with all CLR languages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 more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VBRun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or “MFC” divide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4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Example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4608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1412777"/>
            <a:ext cx="8524875" cy="471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33495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Intermediate Language (IL)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 smtClean="0"/>
              <a:t>.NET languages are not compiled to machine code.  They are compiled to an Intermediate Language (IL).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800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 smtClean="0"/>
              <a:t>CLR accepts the IL code and recompiles it to machine code.  The recompilation is just-in-time (JIT) meaning it is done as soon as a function or subroutine is called.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800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 smtClean="0"/>
              <a:t>The JIT code stays in memory for subsequent calls.  In cases where there is not enough memory it is discarded thus making JIT process interpretive</a:t>
            </a:r>
            <a:r>
              <a:rPr lang="en-US" sz="3200" dirty="0" smtClean="0"/>
              <a:t>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35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</p:spPr>
        <p:txBody>
          <a:bodyPr/>
          <a:lstStyle/>
          <a:p>
            <a:pPr algn="ctr"/>
            <a:r>
              <a:rPr lang="en-US" dirty="0" err="1" smtClean="0"/>
              <a:t>.Net</a:t>
            </a:r>
            <a:r>
              <a:rPr lang="en-US" dirty="0" smtClean="0"/>
              <a:t> Architecture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smtClean="0"/>
              <a:t>.NET architecture is:</a:t>
            </a:r>
          </a:p>
          <a:p>
            <a:pPr lvl="1"/>
            <a:r>
              <a:rPr lang="en-US" altLang="en-US" sz="2800" smtClean="0"/>
              <a:t>multi-language</a:t>
            </a:r>
          </a:p>
          <a:p>
            <a:pPr lvl="1"/>
            <a:r>
              <a:rPr lang="en-US" altLang="en-US" sz="2800" smtClean="0"/>
              <a:t>cross-platform</a:t>
            </a:r>
          </a:p>
          <a:p>
            <a:pPr lvl="1"/>
            <a:r>
              <a:rPr lang="en-US" altLang="en-US" sz="2800" smtClean="0"/>
              <a:t>based on the CLR, FCL, and JIT technology</a:t>
            </a:r>
          </a:p>
          <a:p>
            <a:pPr lvl="1"/>
            <a:r>
              <a:rPr lang="en-US" altLang="en-US" sz="2800" smtClean="0"/>
              <a:t>.NET components are packaged as assemblies</a:t>
            </a:r>
          </a:p>
        </p:txBody>
      </p:sp>
    </p:spTree>
    <p:extLst>
      <p:ext uri="{BB962C8B-B14F-4D97-AF65-F5344CB8AC3E}">
        <p14:creationId xmlns:p14="http://schemas.microsoft.com/office/powerpoint/2010/main" val="40685427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61963" y="628013"/>
            <a:ext cx="8229600" cy="1143000"/>
          </a:xfrm>
        </p:spPr>
        <p:txBody>
          <a:bodyPr/>
          <a:lstStyle/>
          <a:p>
            <a:pPr algn="ctr"/>
            <a:r>
              <a:rPr lang="en-US" dirty="0" err="1" smtClean="0"/>
              <a:t>.Net</a:t>
            </a:r>
            <a:r>
              <a:rPr lang="en-US" dirty="0" smtClean="0"/>
              <a:t> Architecture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1785938"/>
            <a:ext cx="8334375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88087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.Net Technical Architecture</a:t>
            </a:r>
          </a:p>
        </p:txBody>
      </p:sp>
      <p:grpSp>
        <p:nvGrpSpPr>
          <p:cNvPr id="22531" name="Group 3"/>
          <p:cNvGrpSpPr>
            <a:grpSpLocks/>
          </p:cNvGrpSpPr>
          <p:nvPr/>
        </p:nvGrpSpPr>
        <p:grpSpPr bwMode="auto">
          <a:xfrm>
            <a:off x="857250" y="1928813"/>
            <a:ext cx="7391400" cy="4572000"/>
            <a:chOff x="762000" y="1371600"/>
            <a:chExt cx="7391400" cy="4572000"/>
          </a:xfrm>
        </p:grpSpPr>
        <p:sp>
          <p:nvSpPr>
            <p:cNvPr id="5" name="Rectangle 1029"/>
            <p:cNvSpPr>
              <a:spLocks noChangeArrowheads="1"/>
            </p:cNvSpPr>
            <p:nvPr/>
          </p:nvSpPr>
          <p:spPr bwMode="auto">
            <a:xfrm>
              <a:off x="762000" y="4467225"/>
              <a:ext cx="5394325" cy="492125"/>
            </a:xfrm>
            <a:prstGeom prst="rect">
              <a:avLst/>
            </a:prstGeom>
            <a:gradFill rotWithShape="0">
              <a:gsLst>
                <a:gs pos="0">
                  <a:srgbClr val="9362A0">
                    <a:gamma/>
                    <a:shade val="46275"/>
                    <a:invGamma/>
                  </a:srgbClr>
                </a:gs>
                <a:gs pos="100000">
                  <a:srgbClr val="9362A0"/>
                </a:gs>
              </a:gsLst>
              <a:lin ang="5400000" scaled="1"/>
            </a:gradFill>
            <a:ln w="12700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582600" prstMaterial="legacyMatte">
              <a:bevelT w="13500" h="13500" prst="angle"/>
              <a:bevelB w="13500" h="13500" prst="angle"/>
              <a:extrusionClr>
                <a:srgbClr val="9362A0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Base Class Library</a:t>
              </a:r>
            </a:p>
          </p:txBody>
        </p:sp>
        <p:sp>
          <p:nvSpPr>
            <p:cNvPr id="6" name="Rectangle 1030"/>
            <p:cNvSpPr>
              <a:spLocks noChangeArrowheads="1"/>
            </p:cNvSpPr>
            <p:nvPr/>
          </p:nvSpPr>
          <p:spPr bwMode="auto">
            <a:xfrm>
              <a:off x="762000" y="2074862"/>
              <a:ext cx="5394325" cy="561975"/>
            </a:xfrm>
            <a:prstGeom prst="rect">
              <a:avLst/>
            </a:prstGeom>
            <a:gradFill rotWithShape="0">
              <a:gsLst>
                <a:gs pos="0">
                  <a:srgbClr val="0099FF">
                    <a:gamma/>
                    <a:shade val="46275"/>
                    <a:invGamma/>
                  </a:srgbClr>
                </a:gs>
                <a:gs pos="100000">
                  <a:srgbClr val="0099FF"/>
                </a:gs>
              </a:gsLst>
              <a:lin ang="5400000" scaled="1"/>
            </a:gradFill>
            <a:ln w="12700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582600" prstMaterial="legacyMatte">
              <a:bevelT w="13500" h="13500" prst="angle"/>
              <a:bevelB w="13500" h="13500" prst="angle"/>
              <a:extrusionClr>
                <a:srgbClr val="0099FF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Common Language Specification</a:t>
              </a:r>
            </a:p>
          </p:txBody>
        </p:sp>
        <p:sp>
          <p:nvSpPr>
            <p:cNvPr id="7" name="Rectangle 1031"/>
            <p:cNvSpPr>
              <a:spLocks noChangeArrowheads="1"/>
            </p:cNvSpPr>
            <p:nvPr/>
          </p:nvSpPr>
          <p:spPr bwMode="auto">
            <a:xfrm>
              <a:off x="762000" y="5310187"/>
              <a:ext cx="5394325" cy="633413"/>
            </a:xfrm>
            <a:prstGeom prst="rect">
              <a:avLst/>
            </a:prstGeom>
            <a:gradFill rotWithShape="0">
              <a:gsLst>
                <a:gs pos="0">
                  <a:srgbClr val="FF9966">
                    <a:gamma/>
                    <a:shade val="46275"/>
                    <a:invGamma/>
                  </a:srgbClr>
                </a:gs>
                <a:gs pos="100000">
                  <a:srgbClr val="FF9966"/>
                </a:gs>
              </a:gsLst>
              <a:lin ang="5400000" scaled="1"/>
            </a:gradFill>
            <a:ln w="12700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582600" prstMaterial="legacyMatte">
              <a:bevelT w="13500" h="13500" prst="angle"/>
              <a:bevelB w="13500" h="13500" prst="angle"/>
              <a:extrusionClr>
                <a:srgbClr val="FF9966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Common Language Runtime</a:t>
              </a:r>
            </a:p>
          </p:txBody>
        </p:sp>
        <p:sp>
          <p:nvSpPr>
            <p:cNvPr id="8" name="Rectangle 1032"/>
            <p:cNvSpPr>
              <a:spLocks noChangeArrowheads="1"/>
            </p:cNvSpPr>
            <p:nvPr/>
          </p:nvSpPr>
          <p:spPr bwMode="auto">
            <a:xfrm>
              <a:off x="762000" y="3833812"/>
              <a:ext cx="5394325" cy="492125"/>
            </a:xfrm>
            <a:prstGeom prst="rect">
              <a:avLst/>
            </a:prstGeom>
            <a:gradFill rotWithShape="0">
              <a:gsLst>
                <a:gs pos="0">
                  <a:srgbClr val="9362A0">
                    <a:gamma/>
                    <a:shade val="46275"/>
                    <a:invGamma/>
                  </a:srgbClr>
                </a:gs>
                <a:gs pos="100000">
                  <a:srgbClr val="9362A0"/>
                </a:gs>
              </a:gsLst>
              <a:lin ang="5400000" scaled="1"/>
            </a:gradFill>
            <a:ln w="12700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582600" prstMaterial="legacyMatte">
              <a:bevelT w="13500" h="13500" prst="angle"/>
              <a:bevelB w="13500" h="13500" prst="angle"/>
              <a:extrusionClr>
                <a:srgbClr val="9362A0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ADO.NET: Data and XML</a:t>
              </a:r>
            </a:p>
          </p:txBody>
        </p:sp>
        <p:sp>
          <p:nvSpPr>
            <p:cNvPr id="9" name="Rectangle 1033"/>
            <p:cNvSpPr>
              <a:spLocks noChangeArrowheads="1"/>
            </p:cNvSpPr>
            <p:nvPr/>
          </p:nvSpPr>
          <p:spPr bwMode="auto">
            <a:xfrm>
              <a:off x="762000" y="1371600"/>
              <a:ext cx="885825" cy="561975"/>
            </a:xfrm>
            <a:prstGeom prst="rect">
              <a:avLst/>
            </a:prstGeom>
            <a:gradFill rotWithShape="0">
              <a:gsLst>
                <a:gs pos="0">
                  <a:srgbClr val="0099FF">
                    <a:gamma/>
                    <a:shade val="46275"/>
                    <a:invGamma/>
                  </a:srgbClr>
                </a:gs>
                <a:gs pos="100000">
                  <a:srgbClr val="0099FF"/>
                </a:gs>
              </a:gsLst>
              <a:lin ang="5400000" scaled="1"/>
            </a:gradFill>
            <a:ln w="12700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582600" prstMaterial="legacyMatte">
              <a:bevelT w="13500" h="13500" prst="angle"/>
              <a:bevelB w="13500" h="13500" prst="angle"/>
              <a:extrusionClr>
                <a:srgbClr val="0099FF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VB</a:t>
              </a:r>
            </a:p>
          </p:txBody>
        </p:sp>
        <p:sp>
          <p:nvSpPr>
            <p:cNvPr id="10" name="Rectangle 1034"/>
            <p:cNvSpPr>
              <a:spLocks noChangeArrowheads="1"/>
            </p:cNvSpPr>
            <p:nvPr/>
          </p:nvSpPr>
          <p:spPr bwMode="auto">
            <a:xfrm>
              <a:off x="1797050" y="1371600"/>
              <a:ext cx="887413" cy="561975"/>
            </a:xfrm>
            <a:prstGeom prst="rect">
              <a:avLst/>
            </a:prstGeom>
            <a:gradFill rotWithShape="0">
              <a:gsLst>
                <a:gs pos="0">
                  <a:srgbClr val="0099FF">
                    <a:gamma/>
                    <a:shade val="46275"/>
                    <a:invGamma/>
                  </a:srgbClr>
                </a:gs>
                <a:gs pos="100000">
                  <a:srgbClr val="0099FF"/>
                </a:gs>
              </a:gsLst>
              <a:lin ang="5400000" scaled="1"/>
            </a:gradFill>
            <a:ln w="12700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582600" prstMaterial="legacyMatte">
              <a:bevelT w="13500" h="13500" prst="angle"/>
              <a:bevelB w="13500" h="13500" prst="angle"/>
              <a:extrusionClr>
                <a:srgbClr val="0099FF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C++</a:t>
              </a:r>
            </a:p>
          </p:txBody>
        </p:sp>
        <p:sp>
          <p:nvSpPr>
            <p:cNvPr id="11" name="Rectangle 1035"/>
            <p:cNvSpPr>
              <a:spLocks noChangeArrowheads="1"/>
            </p:cNvSpPr>
            <p:nvPr/>
          </p:nvSpPr>
          <p:spPr bwMode="auto">
            <a:xfrm>
              <a:off x="2832100" y="1371600"/>
              <a:ext cx="887413" cy="561975"/>
            </a:xfrm>
            <a:prstGeom prst="rect">
              <a:avLst/>
            </a:prstGeom>
            <a:gradFill rotWithShape="0">
              <a:gsLst>
                <a:gs pos="0">
                  <a:srgbClr val="0099FF">
                    <a:gamma/>
                    <a:shade val="46275"/>
                    <a:invGamma/>
                  </a:srgbClr>
                </a:gs>
                <a:gs pos="100000">
                  <a:srgbClr val="0099FF"/>
                </a:gs>
              </a:gsLst>
              <a:lin ang="5400000" scaled="1"/>
            </a:gradFill>
            <a:ln w="12700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582600" prstMaterial="legacyMatte">
              <a:bevelT w="13500" h="13500" prst="angle"/>
              <a:bevelB w="13500" h="13500" prst="angle"/>
              <a:extrusionClr>
                <a:srgbClr val="0099FF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C#</a:t>
              </a:r>
            </a:p>
          </p:txBody>
        </p:sp>
        <p:sp>
          <p:nvSpPr>
            <p:cNvPr id="12" name="Rectangle 1036"/>
            <p:cNvSpPr>
              <a:spLocks noChangeArrowheads="1"/>
            </p:cNvSpPr>
            <p:nvPr/>
          </p:nvSpPr>
          <p:spPr bwMode="auto">
            <a:xfrm>
              <a:off x="6527800" y="1371600"/>
              <a:ext cx="1625600" cy="4572000"/>
            </a:xfrm>
            <a:prstGeom prst="rect">
              <a:avLst/>
            </a:prstGeom>
            <a:gradFill rotWithShape="0">
              <a:gsLst>
                <a:gs pos="0">
                  <a:srgbClr val="35CD97">
                    <a:gamma/>
                    <a:shade val="46275"/>
                    <a:invGamma/>
                  </a:srgbClr>
                </a:gs>
                <a:gs pos="100000">
                  <a:srgbClr val="35CD97"/>
                </a:gs>
              </a:gsLst>
              <a:lin ang="5400000" scaled="1"/>
            </a:gradFill>
            <a:ln w="12700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582600" prstMaterial="legacyMatte">
              <a:bevelT w="13500" h="13500" prst="angle"/>
              <a:bevelB w="13500" h="13500" prst="angle"/>
              <a:extrusionClr>
                <a:srgbClr val="35CD97"/>
              </a:extrusionClr>
            </a:sp3d>
          </p:spPr>
          <p:txBody>
            <a:bodyPr vert="eaVert"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Visual Studio.NET</a:t>
              </a:r>
            </a:p>
          </p:txBody>
        </p:sp>
        <p:sp>
          <p:nvSpPr>
            <p:cNvPr id="13" name="Rectangle 1037"/>
            <p:cNvSpPr>
              <a:spLocks noChangeArrowheads="1"/>
            </p:cNvSpPr>
            <p:nvPr/>
          </p:nvSpPr>
          <p:spPr bwMode="auto">
            <a:xfrm>
              <a:off x="762000" y="2917825"/>
              <a:ext cx="3548063" cy="703262"/>
            </a:xfrm>
            <a:prstGeom prst="rect">
              <a:avLst/>
            </a:prstGeom>
            <a:gradFill rotWithShape="0">
              <a:gsLst>
                <a:gs pos="0">
                  <a:srgbClr val="9362A0">
                    <a:gamma/>
                    <a:shade val="46275"/>
                    <a:invGamma/>
                  </a:srgbClr>
                </a:gs>
                <a:gs pos="100000">
                  <a:srgbClr val="9362A0"/>
                </a:gs>
              </a:gsLst>
              <a:lin ang="5400000" scaled="1"/>
            </a:gradFill>
            <a:ln w="12700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582600" prstMaterial="legacyMatte">
              <a:bevelT w="13500" h="13500" prst="angle"/>
              <a:bevelB w="13500" h="13500" prst="angle"/>
              <a:extrusionClr>
                <a:srgbClr val="9362A0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ASP.NET: Web Services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and Web Forms</a:t>
              </a:r>
            </a:p>
          </p:txBody>
        </p:sp>
        <p:sp>
          <p:nvSpPr>
            <p:cNvPr id="14" name="Rectangle 1038"/>
            <p:cNvSpPr>
              <a:spLocks noChangeArrowheads="1"/>
            </p:cNvSpPr>
            <p:nvPr/>
          </p:nvSpPr>
          <p:spPr bwMode="auto">
            <a:xfrm>
              <a:off x="3867150" y="1371600"/>
              <a:ext cx="1108075" cy="561975"/>
            </a:xfrm>
            <a:prstGeom prst="rect">
              <a:avLst/>
            </a:prstGeom>
            <a:gradFill rotWithShape="0">
              <a:gsLst>
                <a:gs pos="0">
                  <a:srgbClr val="0099FF">
                    <a:gamma/>
                    <a:shade val="46275"/>
                    <a:invGamma/>
                  </a:srgbClr>
                </a:gs>
                <a:gs pos="100000">
                  <a:srgbClr val="0099FF"/>
                </a:gs>
              </a:gsLst>
              <a:lin ang="5400000" scaled="1"/>
            </a:gradFill>
            <a:ln w="12700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582600" prstMaterial="legacyMatte">
              <a:bevelT w="13500" h="13500" prst="angle"/>
              <a:bevelB w="13500" h="13500" prst="angle"/>
              <a:extrusionClr>
                <a:srgbClr val="0099FF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JScript</a:t>
              </a:r>
            </a:p>
          </p:txBody>
        </p:sp>
        <p:sp>
          <p:nvSpPr>
            <p:cNvPr id="15" name="Rectangle 1039"/>
            <p:cNvSpPr>
              <a:spLocks noChangeArrowheads="1"/>
            </p:cNvSpPr>
            <p:nvPr/>
          </p:nvSpPr>
          <p:spPr bwMode="auto">
            <a:xfrm>
              <a:off x="5122863" y="1371600"/>
              <a:ext cx="1033462" cy="561975"/>
            </a:xfrm>
            <a:prstGeom prst="rect">
              <a:avLst/>
            </a:prstGeom>
            <a:gradFill rotWithShape="0">
              <a:gsLst>
                <a:gs pos="0">
                  <a:srgbClr val="0099FF">
                    <a:gamma/>
                    <a:shade val="46275"/>
                    <a:invGamma/>
                  </a:srgbClr>
                </a:gs>
                <a:gs pos="100000">
                  <a:srgbClr val="0099FF"/>
                </a:gs>
              </a:gsLst>
              <a:lin ang="5400000" scaled="1"/>
            </a:gradFill>
            <a:ln w="12700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582600" prstMaterial="legacyMatte">
              <a:bevelT w="13500" h="13500" prst="angle"/>
              <a:bevelB w="13500" h="13500" prst="angle"/>
              <a:extrusionClr>
                <a:srgbClr val="0099FF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…</a:t>
              </a:r>
            </a:p>
          </p:txBody>
        </p:sp>
        <p:sp>
          <p:nvSpPr>
            <p:cNvPr id="16" name="Rectangle 1040"/>
            <p:cNvSpPr>
              <a:spLocks noChangeArrowheads="1"/>
            </p:cNvSpPr>
            <p:nvPr/>
          </p:nvSpPr>
          <p:spPr bwMode="auto">
            <a:xfrm>
              <a:off x="4457700" y="2917825"/>
              <a:ext cx="1698625" cy="703262"/>
            </a:xfrm>
            <a:prstGeom prst="rect">
              <a:avLst/>
            </a:prstGeom>
            <a:gradFill rotWithShape="0">
              <a:gsLst>
                <a:gs pos="0">
                  <a:srgbClr val="9362A0">
                    <a:gamma/>
                    <a:shade val="46275"/>
                    <a:invGamma/>
                  </a:srgbClr>
                </a:gs>
                <a:gs pos="100000">
                  <a:srgbClr val="9362A0"/>
                </a:gs>
              </a:gsLst>
              <a:lin ang="5400000" scaled="1"/>
            </a:gradFill>
            <a:ln w="12700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582600" prstMaterial="legacyMatte">
              <a:bevelT w="13500" h="13500" prst="angle"/>
              <a:bevelB w="13500" h="13500" prst="angle"/>
              <a:extrusionClr>
                <a:srgbClr val="9362A0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Windows</a:t>
              </a:r>
              <a:br>
                <a:rPr lang="en-US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</a:br>
              <a:r>
                <a:rPr lang="en-US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Forms</a:t>
              </a:r>
            </a:p>
          </p:txBody>
        </p:sp>
        <p:sp>
          <p:nvSpPr>
            <p:cNvPr id="17" name="Rectangle 1041"/>
            <p:cNvSpPr>
              <a:spLocks noChangeArrowheads="1"/>
            </p:cNvSpPr>
            <p:nvPr/>
          </p:nvSpPr>
          <p:spPr bwMode="auto">
            <a:xfrm>
              <a:off x="4419600" y="2895600"/>
              <a:ext cx="1698625" cy="703262"/>
            </a:xfrm>
            <a:prstGeom prst="rect">
              <a:avLst/>
            </a:prstGeom>
            <a:gradFill rotWithShape="0">
              <a:gsLst>
                <a:gs pos="0">
                  <a:srgbClr val="9362A0">
                    <a:gamma/>
                    <a:shade val="46275"/>
                    <a:invGamma/>
                  </a:srgbClr>
                </a:gs>
                <a:gs pos="100000">
                  <a:srgbClr val="9362A0"/>
                </a:gs>
              </a:gsLst>
              <a:lin ang="5400000" scaled="1"/>
            </a:gradFill>
            <a:ln w="12700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582600" prstMaterial="legacyMatte">
              <a:bevelT w="13500" h="13500" prst="angle"/>
              <a:bevelB w="13500" h="13500" prst="angle"/>
              <a:extrusionClr>
                <a:srgbClr val="9362A0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Windows</a:t>
              </a:r>
              <a:br>
                <a:rPr lang="en-US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</a:br>
              <a:r>
                <a:rPr lang="en-US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Forms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7453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864096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Common Language Runtime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 common runtime for all .NET languages</a:t>
            </a:r>
          </a:p>
          <a:p>
            <a:pPr lvl="1"/>
            <a:r>
              <a:rPr lang="en-US" sz="2000" dirty="0" smtClean="0"/>
              <a:t>Common type system</a:t>
            </a:r>
          </a:p>
          <a:p>
            <a:pPr lvl="1"/>
            <a:r>
              <a:rPr lang="en-US" sz="2000" dirty="0" smtClean="0"/>
              <a:t>Common metadata</a:t>
            </a:r>
          </a:p>
          <a:p>
            <a:pPr lvl="1"/>
            <a:r>
              <a:rPr lang="en-US" sz="2000" dirty="0" smtClean="0"/>
              <a:t>Intermediate Language (IL) to native code compilers</a:t>
            </a:r>
          </a:p>
          <a:p>
            <a:pPr lvl="1"/>
            <a:r>
              <a:rPr lang="en-US" sz="2000" dirty="0" smtClean="0"/>
              <a:t>Memory allocation and garbage collection</a:t>
            </a:r>
          </a:p>
          <a:p>
            <a:pPr lvl="1"/>
            <a:r>
              <a:rPr lang="en-US" sz="2000" dirty="0" smtClean="0"/>
              <a:t>Code execution and security</a:t>
            </a:r>
          </a:p>
          <a:p>
            <a:r>
              <a:rPr lang="en-US" sz="2400" dirty="0" smtClean="0"/>
              <a:t>Over 15 languages supported today</a:t>
            </a:r>
          </a:p>
          <a:p>
            <a:pPr lvl="1"/>
            <a:r>
              <a:rPr lang="en-US" sz="2000" dirty="0" smtClean="0"/>
              <a:t>C#, VB, Jscript, Visual C++ from Microsoft</a:t>
            </a:r>
          </a:p>
          <a:p>
            <a:pPr lvl="1"/>
            <a:r>
              <a:rPr lang="en-US" sz="2000" dirty="0" smtClean="0"/>
              <a:t>Perl, Python, Smalltalk, Cobol, Haskell, Mercury, Eiffel, Oberon, Oz, Pascal, APL, CAML, Scheme, etc.</a:t>
            </a:r>
          </a:p>
          <a:p>
            <a:r>
              <a:rPr lang="en-US" sz="2400" dirty="0" smtClean="0"/>
              <a:t>Rational is working on Java compiler for CLR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394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CLR Architecture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grpSp>
        <p:nvGrpSpPr>
          <p:cNvPr id="24580" name="Group 3"/>
          <p:cNvGrpSpPr>
            <a:grpSpLocks/>
          </p:cNvGrpSpPr>
          <p:nvPr/>
        </p:nvGrpSpPr>
        <p:grpSpPr bwMode="auto">
          <a:xfrm>
            <a:off x="467852" y="1628617"/>
            <a:ext cx="8208861" cy="5015071"/>
            <a:chOff x="343" y="556"/>
            <a:chExt cx="5259" cy="342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43" y="556"/>
              <a:ext cx="5259" cy="3420"/>
            </a:xfrm>
            <a:prstGeom prst="rect">
              <a:avLst/>
            </a:prstGeom>
            <a:solidFill>
              <a:srgbClr val="FFC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b="1">
                <a:latin typeface="+mj-lt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758" y="3421"/>
              <a:ext cx="4524" cy="481"/>
            </a:xfrm>
            <a:prstGeom prst="rect">
              <a:avLst/>
            </a:prstGeom>
            <a:solidFill>
              <a:srgbClr val="99003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>
                  <a:latin typeface="+mj-lt"/>
                  <a:cs typeface="Arial" charset="0"/>
                </a:rPr>
                <a:t>Class Loader</a:t>
              </a:r>
            </a:p>
          </p:txBody>
        </p:sp>
        <p:grpSp>
          <p:nvGrpSpPr>
            <p:cNvPr id="24583" name="Group 6"/>
            <p:cNvGrpSpPr>
              <a:grpSpLocks/>
            </p:cNvGrpSpPr>
            <p:nvPr/>
          </p:nvGrpSpPr>
          <p:grpSpPr bwMode="auto">
            <a:xfrm>
              <a:off x="758" y="2653"/>
              <a:ext cx="4523" cy="672"/>
              <a:chOff x="528" y="2784"/>
              <a:chExt cx="4224" cy="672"/>
            </a:xfrm>
          </p:grpSpPr>
          <p:sp>
            <p:nvSpPr>
              <p:cNvPr id="18" name="Rectangle 7"/>
              <p:cNvSpPr>
                <a:spLocks noChangeArrowheads="1"/>
              </p:cNvSpPr>
              <p:nvPr/>
            </p:nvSpPr>
            <p:spPr bwMode="auto">
              <a:xfrm>
                <a:off x="528" y="2784"/>
                <a:ext cx="1344" cy="672"/>
              </a:xfrm>
              <a:prstGeom prst="rect">
                <a:avLst/>
              </a:prstGeom>
              <a:solidFill>
                <a:srgbClr val="990033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>
                    <a:latin typeface="+mj-lt"/>
                    <a:cs typeface="Arial" charset="0"/>
                  </a:rPr>
                  <a:t>MSIL to Native</a:t>
                </a:r>
              </a:p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>
                    <a:latin typeface="+mj-lt"/>
                    <a:cs typeface="Arial" charset="0"/>
                  </a:rPr>
                  <a:t>Compilers (JIT)</a:t>
                </a:r>
              </a:p>
            </p:txBody>
          </p:sp>
          <p:sp>
            <p:nvSpPr>
              <p:cNvPr id="19" name="Rectangle 8"/>
              <p:cNvSpPr>
                <a:spLocks noChangeArrowheads="1"/>
              </p:cNvSpPr>
              <p:nvPr/>
            </p:nvSpPr>
            <p:spPr bwMode="auto">
              <a:xfrm>
                <a:off x="1968" y="2784"/>
                <a:ext cx="1344" cy="672"/>
              </a:xfrm>
              <a:prstGeom prst="rect">
                <a:avLst/>
              </a:prstGeom>
              <a:solidFill>
                <a:srgbClr val="990033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>
                    <a:latin typeface="+mj-lt"/>
                    <a:cs typeface="Arial" charset="0"/>
                  </a:rPr>
                  <a:t>Code</a:t>
                </a:r>
              </a:p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>
                    <a:latin typeface="+mj-lt"/>
                    <a:cs typeface="Arial" charset="0"/>
                  </a:rPr>
                  <a:t>Manager</a:t>
                </a:r>
              </a:p>
            </p:txBody>
          </p:sp>
          <p:sp>
            <p:nvSpPr>
              <p:cNvPr id="20" name="Rectangle 9"/>
              <p:cNvSpPr>
                <a:spLocks noChangeArrowheads="1"/>
              </p:cNvSpPr>
              <p:nvPr/>
            </p:nvSpPr>
            <p:spPr bwMode="auto">
              <a:xfrm>
                <a:off x="3408" y="2784"/>
                <a:ext cx="1344" cy="672"/>
              </a:xfrm>
              <a:prstGeom prst="rect">
                <a:avLst/>
              </a:prstGeom>
              <a:solidFill>
                <a:srgbClr val="990033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>
                    <a:latin typeface="+mj-lt"/>
                    <a:cs typeface="Arial" charset="0"/>
                  </a:rPr>
                  <a:t>Garbage</a:t>
                </a:r>
              </a:p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>
                    <a:latin typeface="+mj-lt"/>
                    <a:cs typeface="Arial" charset="0"/>
                  </a:rPr>
                  <a:t>Collector (GC)</a:t>
                </a:r>
              </a:p>
            </p:txBody>
          </p:sp>
        </p:grpSp>
        <p:grpSp>
          <p:nvGrpSpPr>
            <p:cNvPr id="24584" name="Group 10"/>
            <p:cNvGrpSpPr>
              <a:grpSpLocks/>
            </p:cNvGrpSpPr>
            <p:nvPr/>
          </p:nvGrpSpPr>
          <p:grpSpPr bwMode="auto">
            <a:xfrm>
              <a:off x="758" y="2173"/>
              <a:ext cx="4525" cy="384"/>
              <a:chOff x="528" y="2304"/>
              <a:chExt cx="4224" cy="384"/>
            </a:xfrm>
          </p:grpSpPr>
          <p:sp>
            <p:nvSpPr>
              <p:cNvPr id="16" name="Rectangle 11"/>
              <p:cNvSpPr>
                <a:spLocks noChangeArrowheads="1"/>
              </p:cNvSpPr>
              <p:nvPr/>
            </p:nvSpPr>
            <p:spPr bwMode="auto">
              <a:xfrm>
                <a:off x="528" y="2304"/>
                <a:ext cx="2064" cy="383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>
                    <a:latin typeface="+mj-lt"/>
                    <a:cs typeface="Arial" charset="0"/>
                  </a:rPr>
                  <a:t>Security Engine</a:t>
                </a:r>
              </a:p>
            </p:txBody>
          </p:sp>
          <p:sp>
            <p:nvSpPr>
              <p:cNvPr id="17" name="Rectangle 12"/>
              <p:cNvSpPr>
                <a:spLocks noChangeArrowheads="1"/>
              </p:cNvSpPr>
              <p:nvPr/>
            </p:nvSpPr>
            <p:spPr bwMode="auto">
              <a:xfrm>
                <a:off x="2688" y="2304"/>
                <a:ext cx="2064" cy="383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>
                    <a:latin typeface="+mj-lt"/>
                    <a:cs typeface="Arial" charset="0"/>
                  </a:rPr>
                  <a:t>Debug Engine</a:t>
                </a:r>
              </a:p>
            </p:txBody>
          </p:sp>
        </p:grpSp>
        <p:grpSp>
          <p:nvGrpSpPr>
            <p:cNvPr id="24585" name="Group 13"/>
            <p:cNvGrpSpPr>
              <a:grpSpLocks/>
            </p:cNvGrpSpPr>
            <p:nvPr/>
          </p:nvGrpSpPr>
          <p:grpSpPr bwMode="auto">
            <a:xfrm>
              <a:off x="758" y="1693"/>
              <a:ext cx="4525" cy="384"/>
              <a:chOff x="528" y="1824"/>
              <a:chExt cx="4224" cy="384"/>
            </a:xfrm>
          </p:grpSpPr>
          <p:sp>
            <p:nvSpPr>
              <p:cNvPr id="14" name="Rectangle 14"/>
              <p:cNvSpPr>
                <a:spLocks noChangeArrowheads="1"/>
              </p:cNvSpPr>
              <p:nvPr/>
            </p:nvSpPr>
            <p:spPr bwMode="auto">
              <a:xfrm>
                <a:off x="528" y="1824"/>
                <a:ext cx="2064" cy="384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>
                    <a:latin typeface="+mj-lt"/>
                    <a:cs typeface="Arial" charset="0"/>
                  </a:rPr>
                  <a:t>Type Checker</a:t>
                </a:r>
              </a:p>
            </p:txBody>
          </p:sp>
          <p:sp>
            <p:nvSpPr>
              <p:cNvPr id="15" name="Rectangle 15"/>
              <p:cNvSpPr>
                <a:spLocks noChangeArrowheads="1"/>
              </p:cNvSpPr>
              <p:nvPr/>
            </p:nvSpPr>
            <p:spPr bwMode="auto">
              <a:xfrm>
                <a:off x="2688" y="1824"/>
                <a:ext cx="2064" cy="384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>
                    <a:latin typeface="+mj-lt"/>
                    <a:cs typeface="Arial" charset="0"/>
                  </a:rPr>
                  <a:t>Exception Manager</a:t>
                </a:r>
              </a:p>
            </p:txBody>
          </p:sp>
        </p:grpSp>
        <p:grpSp>
          <p:nvGrpSpPr>
            <p:cNvPr id="24586" name="Group 16"/>
            <p:cNvGrpSpPr>
              <a:grpSpLocks/>
            </p:cNvGrpSpPr>
            <p:nvPr/>
          </p:nvGrpSpPr>
          <p:grpSpPr bwMode="auto">
            <a:xfrm>
              <a:off x="758" y="1213"/>
              <a:ext cx="4525" cy="384"/>
              <a:chOff x="528" y="1344"/>
              <a:chExt cx="4224" cy="384"/>
            </a:xfrm>
          </p:grpSpPr>
          <p:sp>
            <p:nvSpPr>
              <p:cNvPr id="12" name="Rectangle 17"/>
              <p:cNvSpPr>
                <a:spLocks noChangeArrowheads="1"/>
              </p:cNvSpPr>
              <p:nvPr/>
            </p:nvSpPr>
            <p:spPr bwMode="auto">
              <a:xfrm>
                <a:off x="528" y="1344"/>
                <a:ext cx="2064" cy="383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latin typeface="+mj-lt"/>
                    <a:cs typeface="Arial" charset="0"/>
                  </a:rPr>
                  <a:t>Thread Support</a:t>
                </a:r>
              </a:p>
            </p:txBody>
          </p:sp>
          <p:sp>
            <p:nvSpPr>
              <p:cNvPr id="13" name="Rectangle 18"/>
              <p:cNvSpPr>
                <a:spLocks noChangeArrowheads="1"/>
              </p:cNvSpPr>
              <p:nvPr/>
            </p:nvSpPr>
            <p:spPr bwMode="auto">
              <a:xfrm>
                <a:off x="2688" y="1344"/>
                <a:ext cx="2064" cy="383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>
                    <a:latin typeface="+mj-lt"/>
                    <a:cs typeface="Arial" charset="0"/>
                  </a:rPr>
                  <a:t>COM Marshaler</a:t>
                </a:r>
              </a:p>
            </p:txBody>
          </p:sp>
        </p:grpSp>
        <p:sp>
          <p:nvSpPr>
            <p:cNvPr id="11" name="Rectangle 19"/>
            <p:cNvSpPr>
              <a:spLocks noChangeArrowheads="1"/>
            </p:cNvSpPr>
            <p:nvPr/>
          </p:nvSpPr>
          <p:spPr bwMode="auto">
            <a:xfrm>
              <a:off x="758" y="781"/>
              <a:ext cx="4524" cy="336"/>
            </a:xfrm>
            <a:prstGeom prst="rect">
              <a:avLst/>
            </a:prstGeom>
            <a:solidFill>
              <a:srgbClr val="0066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latin typeface="+mj-lt"/>
                  <a:cs typeface="Arial" charset="0"/>
                </a:rPr>
                <a:t>Base Class Library Support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6597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endParaRPr lang="en-US" dirty="0" smtClean="0"/>
          </a:p>
        </p:txBody>
      </p:sp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88" y="457200"/>
            <a:ext cx="5548312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1928813" y="2714625"/>
            <a:ext cx="5929312" cy="928688"/>
          </a:xfrm>
          <a:prstGeom prst="roundRect">
            <a:avLst/>
          </a:prstGeom>
          <a:solidFill>
            <a:schemeClr val="accent1">
              <a:alpha val="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80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CLR Execution Model (Narrow)</a:t>
            </a:r>
          </a:p>
        </p:txBody>
      </p: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1524000" y="1905000"/>
            <a:ext cx="1676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nstantia" pitchFamily="18" charset="0"/>
              </a:rPr>
              <a:t>Code in VB.NET</a:t>
            </a:r>
          </a:p>
        </p:txBody>
      </p:sp>
      <p:sp>
        <p:nvSpPr>
          <p:cNvPr id="25604" name="Rectangle 6"/>
          <p:cNvSpPr>
            <a:spLocks noChangeArrowheads="1"/>
          </p:cNvSpPr>
          <p:nvPr/>
        </p:nvSpPr>
        <p:spPr bwMode="auto">
          <a:xfrm>
            <a:off x="3657600" y="1905000"/>
            <a:ext cx="1676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nstantia" pitchFamily="18" charset="0"/>
              </a:rPr>
              <a:t>Code in C#</a:t>
            </a:r>
          </a:p>
        </p:txBody>
      </p:sp>
      <p:sp>
        <p:nvSpPr>
          <p:cNvPr id="25605" name="Rectangle 7"/>
          <p:cNvSpPr>
            <a:spLocks noChangeArrowheads="1"/>
          </p:cNvSpPr>
          <p:nvPr/>
        </p:nvSpPr>
        <p:spPr bwMode="auto">
          <a:xfrm>
            <a:off x="5867400" y="1905000"/>
            <a:ext cx="1676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nstantia" pitchFamily="18" charset="0"/>
              </a:rPr>
              <a:t>Code in another </a:t>
            </a:r>
          </a:p>
          <a:p>
            <a:pPr algn="ctr"/>
            <a:r>
              <a:rPr lang="en-US" sz="1600">
                <a:latin typeface="Constantia" pitchFamily="18" charset="0"/>
              </a:rPr>
              <a:t>.NET Language</a:t>
            </a:r>
          </a:p>
        </p:txBody>
      </p:sp>
      <p:sp>
        <p:nvSpPr>
          <p:cNvPr id="25606" name="AutoShape 11"/>
          <p:cNvSpPr>
            <a:spLocks noChangeArrowheads="1"/>
          </p:cNvSpPr>
          <p:nvPr/>
        </p:nvSpPr>
        <p:spPr bwMode="auto">
          <a:xfrm>
            <a:off x="1524000" y="3276600"/>
            <a:ext cx="1752600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nstantia" pitchFamily="18" charset="0"/>
              </a:rPr>
              <a:t>VB.NET compiler</a:t>
            </a:r>
          </a:p>
        </p:txBody>
      </p:sp>
      <p:sp>
        <p:nvSpPr>
          <p:cNvPr id="25607" name="AutoShape 12"/>
          <p:cNvSpPr>
            <a:spLocks noChangeArrowheads="1"/>
          </p:cNvSpPr>
          <p:nvPr/>
        </p:nvSpPr>
        <p:spPr bwMode="auto">
          <a:xfrm>
            <a:off x="3657600" y="3276600"/>
            <a:ext cx="1752600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nstantia" pitchFamily="18" charset="0"/>
              </a:rPr>
              <a:t>C# compiler</a:t>
            </a:r>
          </a:p>
        </p:txBody>
      </p:sp>
      <p:sp>
        <p:nvSpPr>
          <p:cNvPr id="25608" name="AutoShape 13"/>
          <p:cNvSpPr>
            <a:spLocks noChangeArrowheads="1"/>
          </p:cNvSpPr>
          <p:nvPr/>
        </p:nvSpPr>
        <p:spPr bwMode="auto">
          <a:xfrm>
            <a:off x="5867400" y="3276600"/>
            <a:ext cx="1676400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nstantia" pitchFamily="18" charset="0"/>
              </a:rPr>
              <a:t>Appropriate</a:t>
            </a:r>
          </a:p>
          <a:p>
            <a:pPr algn="ctr"/>
            <a:r>
              <a:rPr lang="en-US" sz="1600">
                <a:latin typeface="Constantia" pitchFamily="18" charset="0"/>
              </a:rPr>
              <a:t>Compiler</a:t>
            </a:r>
          </a:p>
        </p:txBody>
      </p:sp>
      <p:sp>
        <p:nvSpPr>
          <p:cNvPr id="25609" name="Rectangle 14"/>
          <p:cNvSpPr>
            <a:spLocks noChangeArrowheads="1"/>
          </p:cNvSpPr>
          <p:nvPr/>
        </p:nvSpPr>
        <p:spPr bwMode="auto">
          <a:xfrm>
            <a:off x="3733800" y="4343400"/>
            <a:ext cx="1600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nstantia" pitchFamily="18" charset="0"/>
              </a:rPr>
              <a:t>IL(Intermediate</a:t>
            </a:r>
          </a:p>
          <a:p>
            <a:pPr algn="ctr"/>
            <a:r>
              <a:rPr lang="en-US" sz="1600">
                <a:latin typeface="Constantia" pitchFamily="18" charset="0"/>
              </a:rPr>
              <a:t>Language) code</a:t>
            </a:r>
          </a:p>
        </p:txBody>
      </p:sp>
      <p:sp>
        <p:nvSpPr>
          <p:cNvPr id="25610" name="Rectangle 15"/>
          <p:cNvSpPr>
            <a:spLocks noChangeArrowheads="1"/>
          </p:cNvSpPr>
          <p:nvPr/>
        </p:nvSpPr>
        <p:spPr bwMode="auto">
          <a:xfrm>
            <a:off x="3733800" y="5410200"/>
            <a:ext cx="1600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nstantia" pitchFamily="18" charset="0"/>
              </a:rPr>
              <a:t>CLR just-in-time</a:t>
            </a:r>
          </a:p>
          <a:p>
            <a:pPr algn="ctr"/>
            <a:r>
              <a:rPr lang="en-US" sz="1600">
                <a:latin typeface="Constantia" pitchFamily="18" charset="0"/>
              </a:rPr>
              <a:t>execution</a:t>
            </a:r>
          </a:p>
        </p:txBody>
      </p:sp>
      <p:sp>
        <p:nvSpPr>
          <p:cNvPr id="25611" name="Freeform 16"/>
          <p:cNvSpPr>
            <a:spLocks/>
          </p:cNvSpPr>
          <p:nvPr/>
        </p:nvSpPr>
        <p:spPr bwMode="auto">
          <a:xfrm>
            <a:off x="2286000" y="2514600"/>
            <a:ext cx="7938" cy="762000"/>
          </a:xfrm>
          <a:custGeom>
            <a:avLst/>
            <a:gdLst>
              <a:gd name="T0" fmla="*/ 0 w 5"/>
              <a:gd name="T1" fmla="*/ 0 h 480"/>
              <a:gd name="T2" fmla="*/ 5 w 5"/>
              <a:gd name="T3" fmla="*/ 480 h 480"/>
              <a:gd name="T4" fmla="*/ 0 60000 65536"/>
              <a:gd name="T5" fmla="*/ 0 60000 65536"/>
              <a:gd name="T6" fmla="*/ 0 w 5"/>
              <a:gd name="T7" fmla="*/ 0 h 480"/>
              <a:gd name="T8" fmla="*/ 5 w 5"/>
              <a:gd name="T9" fmla="*/ 480 h 4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" h="480">
                <a:moveTo>
                  <a:pt x="0" y="0"/>
                </a:moveTo>
                <a:lnTo>
                  <a:pt x="5" y="48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12" name="Freeform 17"/>
          <p:cNvSpPr>
            <a:spLocks/>
          </p:cNvSpPr>
          <p:nvPr/>
        </p:nvSpPr>
        <p:spPr bwMode="auto">
          <a:xfrm>
            <a:off x="4495800" y="2514600"/>
            <a:ext cx="7938" cy="762000"/>
          </a:xfrm>
          <a:custGeom>
            <a:avLst/>
            <a:gdLst>
              <a:gd name="T0" fmla="*/ 0 w 5"/>
              <a:gd name="T1" fmla="*/ 0 h 480"/>
              <a:gd name="T2" fmla="*/ 5 w 5"/>
              <a:gd name="T3" fmla="*/ 480 h 480"/>
              <a:gd name="T4" fmla="*/ 0 60000 65536"/>
              <a:gd name="T5" fmla="*/ 0 60000 65536"/>
              <a:gd name="T6" fmla="*/ 0 w 5"/>
              <a:gd name="T7" fmla="*/ 0 h 480"/>
              <a:gd name="T8" fmla="*/ 5 w 5"/>
              <a:gd name="T9" fmla="*/ 480 h 4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" h="480">
                <a:moveTo>
                  <a:pt x="0" y="0"/>
                </a:moveTo>
                <a:lnTo>
                  <a:pt x="5" y="48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13" name="Freeform 18"/>
          <p:cNvSpPr>
            <a:spLocks/>
          </p:cNvSpPr>
          <p:nvPr/>
        </p:nvSpPr>
        <p:spPr bwMode="auto">
          <a:xfrm>
            <a:off x="6705600" y="2514600"/>
            <a:ext cx="7938" cy="762000"/>
          </a:xfrm>
          <a:custGeom>
            <a:avLst/>
            <a:gdLst>
              <a:gd name="T0" fmla="*/ 0 w 5"/>
              <a:gd name="T1" fmla="*/ 0 h 480"/>
              <a:gd name="T2" fmla="*/ 5 w 5"/>
              <a:gd name="T3" fmla="*/ 480 h 480"/>
              <a:gd name="T4" fmla="*/ 0 60000 65536"/>
              <a:gd name="T5" fmla="*/ 0 60000 65536"/>
              <a:gd name="T6" fmla="*/ 0 w 5"/>
              <a:gd name="T7" fmla="*/ 0 h 480"/>
              <a:gd name="T8" fmla="*/ 5 w 5"/>
              <a:gd name="T9" fmla="*/ 480 h 4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" h="480">
                <a:moveTo>
                  <a:pt x="0" y="0"/>
                </a:moveTo>
                <a:lnTo>
                  <a:pt x="5" y="48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14" name="Line 19"/>
          <p:cNvSpPr>
            <a:spLocks noChangeShapeType="1"/>
          </p:cNvSpPr>
          <p:nvPr/>
        </p:nvSpPr>
        <p:spPr bwMode="auto">
          <a:xfrm>
            <a:off x="2362200" y="3733800"/>
            <a:ext cx="13716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15" name="Line 20"/>
          <p:cNvSpPr>
            <a:spLocks noChangeShapeType="1"/>
          </p:cNvSpPr>
          <p:nvPr/>
        </p:nvSpPr>
        <p:spPr bwMode="auto">
          <a:xfrm flipH="1">
            <a:off x="5334000" y="3733800"/>
            <a:ext cx="13716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16" name="Line 21"/>
          <p:cNvSpPr>
            <a:spLocks noChangeShapeType="1"/>
          </p:cNvSpPr>
          <p:nvPr/>
        </p:nvSpPr>
        <p:spPr bwMode="auto">
          <a:xfrm>
            <a:off x="4495800" y="3733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17" name="Line 22"/>
          <p:cNvSpPr>
            <a:spLocks noChangeShapeType="1"/>
          </p:cNvSpPr>
          <p:nvPr/>
        </p:nvSpPr>
        <p:spPr bwMode="auto">
          <a:xfrm>
            <a:off x="44958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49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CLR Execution Model</a:t>
            </a:r>
          </a:p>
        </p:txBody>
      </p:sp>
      <p:grpSp>
        <p:nvGrpSpPr>
          <p:cNvPr id="26627" name="Group 29"/>
          <p:cNvGrpSpPr>
            <a:grpSpLocks/>
          </p:cNvGrpSpPr>
          <p:nvPr/>
        </p:nvGrpSpPr>
        <p:grpSpPr bwMode="auto">
          <a:xfrm>
            <a:off x="428625" y="1928813"/>
            <a:ext cx="8134350" cy="4710112"/>
            <a:chOff x="762000" y="1295400"/>
            <a:chExt cx="7848600" cy="4495800"/>
          </a:xfrm>
        </p:grpSpPr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>
              <a:off x="2057846" y="1436319"/>
              <a:ext cx="935889" cy="281840"/>
            </a:xfrm>
            <a:prstGeom prst="roundRect">
              <a:avLst>
                <a:gd name="adj" fmla="val 0"/>
              </a:avLst>
            </a:prstGeom>
            <a:gradFill rotWithShape="0">
              <a:gsLst>
                <a:gs pos="0">
                  <a:srgbClr val="9362A0"/>
                </a:gs>
                <a:gs pos="100000">
                  <a:srgbClr val="9362A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round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362A0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VB</a:t>
              </a: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762000" y="1295400"/>
              <a:ext cx="1223855" cy="7015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0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808080"/>
                    </a:outerShdw>
                  </a:effectLst>
                </a:rPr>
                <a:t>Source code</a:t>
              </a:r>
            </a:p>
          </p:txBody>
        </p:sp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>
              <a:off x="2057846" y="1927266"/>
              <a:ext cx="935889" cy="210623"/>
            </a:xfrm>
            <a:prstGeom prst="roundRect">
              <a:avLst>
                <a:gd name="adj" fmla="val 0"/>
              </a:avLst>
            </a:prstGeom>
            <a:gradFill rotWithShape="0">
              <a:gsLst>
                <a:gs pos="0">
                  <a:srgbClr val="FF9966"/>
                </a:gs>
                <a:gs pos="100000">
                  <a:srgbClr val="FF9966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round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66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Compiler</a:t>
              </a:r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>
              <a:off x="5225470" y="1436319"/>
              <a:ext cx="937421" cy="281840"/>
            </a:xfrm>
            <a:prstGeom prst="roundRect">
              <a:avLst>
                <a:gd name="adj" fmla="val 0"/>
              </a:avLst>
            </a:prstGeom>
            <a:gradFill rotWithShape="0">
              <a:gsLst>
                <a:gs pos="0">
                  <a:srgbClr val="9362A0"/>
                </a:gs>
                <a:gs pos="100000">
                  <a:srgbClr val="9362A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round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362A0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C++</a:t>
              </a:r>
            </a:p>
          </p:txBody>
        </p:sp>
        <p:sp>
          <p:nvSpPr>
            <p:cNvPr id="9" name="AutoShape 8"/>
            <p:cNvSpPr>
              <a:spLocks noChangeArrowheads="1"/>
            </p:cNvSpPr>
            <p:nvPr/>
          </p:nvSpPr>
          <p:spPr bwMode="auto">
            <a:xfrm>
              <a:off x="3641658" y="1436319"/>
              <a:ext cx="937421" cy="281840"/>
            </a:xfrm>
            <a:prstGeom prst="roundRect">
              <a:avLst>
                <a:gd name="adj" fmla="val 0"/>
              </a:avLst>
            </a:prstGeom>
            <a:gradFill rotWithShape="0">
              <a:gsLst>
                <a:gs pos="0">
                  <a:srgbClr val="9362A0"/>
                </a:gs>
                <a:gs pos="100000">
                  <a:srgbClr val="9362A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round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362A0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C#</a:t>
              </a:r>
            </a:p>
          </p:txBody>
        </p:sp>
        <p:sp>
          <p:nvSpPr>
            <p:cNvPr id="10" name="AutoShape 9"/>
            <p:cNvSpPr>
              <a:spLocks noChangeArrowheads="1"/>
            </p:cNvSpPr>
            <p:nvPr/>
          </p:nvSpPr>
          <p:spPr bwMode="auto">
            <a:xfrm>
              <a:off x="5225470" y="1927266"/>
              <a:ext cx="937421" cy="210623"/>
            </a:xfrm>
            <a:prstGeom prst="roundRect">
              <a:avLst>
                <a:gd name="adj" fmla="val 0"/>
              </a:avLst>
            </a:prstGeom>
            <a:gradFill rotWithShape="0">
              <a:gsLst>
                <a:gs pos="0">
                  <a:srgbClr val="FF9966"/>
                </a:gs>
                <a:gs pos="100000">
                  <a:srgbClr val="FF9966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round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66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Compiler</a:t>
              </a:r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3641658" y="1927266"/>
              <a:ext cx="937421" cy="210623"/>
            </a:xfrm>
            <a:prstGeom prst="roundRect">
              <a:avLst>
                <a:gd name="adj" fmla="val 0"/>
              </a:avLst>
            </a:prstGeom>
            <a:gradFill rotWithShape="0">
              <a:gsLst>
                <a:gs pos="0">
                  <a:srgbClr val="FF9966"/>
                </a:gs>
                <a:gs pos="100000">
                  <a:srgbClr val="FF9966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round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66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Compiler</a:t>
              </a:r>
            </a:p>
          </p:txBody>
        </p:sp>
        <p:sp>
          <p:nvSpPr>
            <p:cNvPr id="12" name="AutoShape 11"/>
            <p:cNvSpPr>
              <a:spLocks noChangeArrowheads="1"/>
            </p:cNvSpPr>
            <p:nvPr/>
          </p:nvSpPr>
          <p:spPr bwMode="auto">
            <a:xfrm>
              <a:off x="3641658" y="2489431"/>
              <a:ext cx="937421" cy="422759"/>
            </a:xfrm>
            <a:prstGeom prst="roundRect">
              <a:avLst>
                <a:gd name="adj" fmla="val 0"/>
              </a:avLst>
            </a:prstGeom>
            <a:gradFill rotWithShape="0">
              <a:gsLst>
                <a:gs pos="0">
                  <a:srgbClr val="F8C508"/>
                </a:gs>
                <a:gs pos="100000">
                  <a:srgbClr val="F8C508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round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8C508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Assembly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IL Code</a:t>
              </a:r>
            </a:p>
          </p:txBody>
        </p:sp>
        <p:sp>
          <p:nvSpPr>
            <p:cNvPr id="13" name="AutoShape 12"/>
            <p:cNvSpPr>
              <a:spLocks noChangeArrowheads="1"/>
            </p:cNvSpPr>
            <p:nvPr/>
          </p:nvSpPr>
          <p:spPr bwMode="auto">
            <a:xfrm>
              <a:off x="5225470" y="2489431"/>
              <a:ext cx="937421" cy="422759"/>
            </a:xfrm>
            <a:prstGeom prst="roundRect">
              <a:avLst>
                <a:gd name="adj" fmla="val 0"/>
              </a:avLst>
            </a:prstGeom>
            <a:gradFill rotWithShape="0">
              <a:gsLst>
                <a:gs pos="0">
                  <a:srgbClr val="F8C508"/>
                </a:gs>
                <a:gs pos="100000">
                  <a:srgbClr val="F8C508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round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8C508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Assembly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IL Code</a:t>
              </a:r>
            </a:p>
          </p:txBody>
        </p:sp>
        <p:sp>
          <p:nvSpPr>
            <p:cNvPr id="14" name="AutoShape 13"/>
            <p:cNvSpPr>
              <a:spLocks noChangeArrowheads="1"/>
            </p:cNvSpPr>
            <p:nvPr/>
          </p:nvSpPr>
          <p:spPr bwMode="auto">
            <a:xfrm>
              <a:off x="2057846" y="2489431"/>
              <a:ext cx="935889" cy="422759"/>
            </a:xfrm>
            <a:prstGeom prst="roundRect">
              <a:avLst>
                <a:gd name="adj" fmla="val 0"/>
              </a:avLst>
            </a:prstGeom>
            <a:gradFill rotWithShape="0">
              <a:gsLst>
                <a:gs pos="0">
                  <a:srgbClr val="F8C508"/>
                </a:gs>
                <a:gs pos="100000">
                  <a:srgbClr val="F8C508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round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8C508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Assembly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IL Code</a:t>
              </a:r>
            </a:p>
          </p:txBody>
        </p:sp>
        <p:sp>
          <p:nvSpPr>
            <p:cNvPr id="15" name="AutoShape 14"/>
            <p:cNvSpPr>
              <a:spLocks noChangeArrowheads="1"/>
            </p:cNvSpPr>
            <p:nvPr/>
          </p:nvSpPr>
          <p:spPr bwMode="auto">
            <a:xfrm>
              <a:off x="1121958" y="5159334"/>
              <a:ext cx="7488642" cy="631866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35CD97"/>
                </a:gs>
                <a:gs pos="100000">
                  <a:srgbClr val="35CD97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000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Operating System Services</a:t>
              </a:r>
            </a:p>
          </p:txBody>
        </p:sp>
        <p:sp>
          <p:nvSpPr>
            <p:cNvPr id="16" name="AutoShape 15"/>
            <p:cNvSpPr>
              <a:spLocks noChangeArrowheads="1"/>
            </p:cNvSpPr>
            <p:nvPr/>
          </p:nvSpPr>
          <p:spPr bwMode="auto">
            <a:xfrm>
              <a:off x="1193949" y="3122813"/>
              <a:ext cx="5903299" cy="1474355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35CD97"/>
                </a:gs>
                <a:gs pos="100000">
                  <a:srgbClr val="35CD97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000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Common Language Runtime</a:t>
              </a:r>
            </a:p>
          </p:txBody>
        </p:sp>
        <p:sp>
          <p:nvSpPr>
            <p:cNvPr id="26640" name="Line 16"/>
            <p:cNvSpPr>
              <a:spLocks noChangeShapeType="1"/>
            </p:cNvSpPr>
            <p:nvPr/>
          </p:nvSpPr>
          <p:spPr bwMode="auto">
            <a:xfrm>
              <a:off x="2562225" y="2911475"/>
              <a:ext cx="0" cy="492125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1" name="Line 17"/>
            <p:cNvSpPr>
              <a:spLocks noChangeShapeType="1"/>
            </p:cNvSpPr>
            <p:nvPr/>
          </p:nvSpPr>
          <p:spPr bwMode="auto">
            <a:xfrm>
              <a:off x="5730875" y="2911475"/>
              <a:ext cx="0" cy="492125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2" name="Line 18"/>
            <p:cNvSpPr>
              <a:spLocks noChangeShapeType="1"/>
            </p:cNvSpPr>
            <p:nvPr/>
          </p:nvSpPr>
          <p:spPr bwMode="auto">
            <a:xfrm>
              <a:off x="4146550" y="2911475"/>
              <a:ext cx="0" cy="492125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AutoShape 19"/>
            <p:cNvSpPr>
              <a:spLocks noChangeArrowheads="1"/>
            </p:cNvSpPr>
            <p:nvPr/>
          </p:nvSpPr>
          <p:spPr bwMode="auto">
            <a:xfrm>
              <a:off x="2491327" y="3965302"/>
              <a:ext cx="2879658" cy="562164"/>
            </a:xfrm>
            <a:prstGeom prst="roundRect">
              <a:avLst>
                <a:gd name="adj" fmla="val 7708"/>
              </a:avLst>
            </a:prstGeom>
            <a:gradFill rotWithShape="0">
              <a:gsLst>
                <a:gs pos="0">
                  <a:srgbClr val="FF9966"/>
                </a:gs>
                <a:gs pos="100000">
                  <a:srgbClr val="FF9966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round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66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JIT Compiler</a:t>
              </a:r>
            </a:p>
          </p:txBody>
        </p:sp>
        <p:sp>
          <p:nvSpPr>
            <p:cNvPr id="21" name="AutoShape 20"/>
            <p:cNvSpPr>
              <a:spLocks noChangeArrowheads="1"/>
            </p:cNvSpPr>
            <p:nvPr/>
          </p:nvSpPr>
          <p:spPr bwMode="auto">
            <a:xfrm>
              <a:off x="2923276" y="4736573"/>
              <a:ext cx="3095632" cy="353058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0099FF"/>
                </a:gs>
                <a:gs pos="100000">
                  <a:srgbClr val="0099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Native Code</a:t>
              </a:r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762000" y="2419729"/>
              <a:ext cx="1285124" cy="7015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0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808080"/>
                    </a:outerShdw>
                  </a:effectLst>
                </a:rPr>
                <a:t>Managed</a:t>
              </a:r>
            </a:p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0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808080"/>
                    </a:outerShdw>
                  </a:effectLst>
                </a:rPr>
                <a:t>code</a:t>
              </a:r>
            </a:p>
          </p:txBody>
        </p:sp>
        <p:sp>
          <p:nvSpPr>
            <p:cNvPr id="26646" name="Line 22"/>
            <p:cNvSpPr>
              <a:spLocks noChangeShapeType="1"/>
            </p:cNvSpPr>
            <p:nvPr/>
          </p:nvSpPr>
          <p:spPr bwMode="auto">
            <a:xfrm>
              <a:off x="2562225" y="2138363"/>
              <a:ext cx="0" cy="211137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7" name="Line 23"/>
            <p:cNvSpPr>
              <a:spLocks noChangeShapeType="1"/>
            </p:cNvSpPr>
            <p:nvPr/>
          </p:nvSpPr>
          <p:spPr bwMode="auto">
            <a:xfrm>
              <a:off x="4146550" y="2138363"/>
              <a:ext cx="0" cy="211137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Line 24"/>
            <p:cNvSpPr>
              <a:spLocks noChangeShapeType="1"/>
            </p:cNvSpPr>
            <p:nvPr/>
          </p:nvSpPr>
          <p:spPr bwMode="auto">
            <a:xfrm>
              <a:off x="5730875" y="2138363"/>
              <a:ext cx="0" cy="211137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Line 25"/>
            <p:cNvSpPr>
              <a:spLocks noChangeShapeType="1"/>
            </p:cNvSpPr>
            <p:nvPr/>
          </p:nvSpPr>
          <p:spPr bwMode="auto">
            <a:xfrm>
              <a:off x="6234113" y="1927225"/>
              <a:ext cx="100806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AutoShape 26"/>
            <p:cNvSpPr>
              <a:spLocks noChangeArrowheads="1"/>
            </p:cNvSpPr>
            <p:nvPr/>
          </p:nvSpPr>
          <p:spPr bwMode="auto">
            <a:xfrm>
              <a:off x="7242763" y="1718159"/>
              <a:ext cx="1151863" cy="631867"/>
            </a:xfrm>
            <a:prstGeom prst="roundRect">
              <a:avLst>
                <a:gd name="adj" fmla="val 0"/>
              </a:avLst>
            </a:prstGeom>
            <a:gradFill rotWithShape="0">
              <a:gsLst>
                <a:gs pos="0">
                  <a:srgbClr val="0099FF"/>
                </a:gs>
                <a:gs pos="100000">
                  <a:srgbClr val="0099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round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99FF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Unmanaged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Component</a:t>
              </a:r>
            </a:p>
          </p:txBody>
        </p:sp>
        <p:sp>
          <p:nvSpPr>
            <p:cNvPr id="26651" name="Line 27"/>
            <p:cNvSpPr>
              <a:spLocks noChangeShapeType="1"/>
            </p:cNvSpPr>
            <p:nvPr/>
          </p:nvSpPr>
          <p:spPr bwMode="auto">
            <a:xfrm>
              <a:off x="7747000" y="2349500"/>
              <a:ext cx="0" cy="2879725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2" name="Line 28"/>
            <p:cNvSpPr>
              <a:spLocks noChangeShapeType="1"/>
            </p:cNvSpPr>
            <p:nvPr/>
          </p:nvSpPr>
          <p:spPr bwMode="auto">
            <a:xfrm flipH="1">
              <a:off x="3425825" y="4527550"/>
              <a:ext cx="0" cy="35083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0418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How CLR works?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765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75" y="2143125"/>
            <a:ext cx="6357938" cy="424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070078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CLR based execution</a:t>
            </a:r>
          </a:p>
        </p:txBody>
      </p:sp>
      <p:grpSp>
        <p:nvGrpSpPr>
          <p:cNvPr id="28675" name="Group 39"/>
          <p:cNvGrpSpPr>
            <a:grpSpLocks/>
          </p:cNvGrpSpPr>
          <p:nvPr/>
        </p:nvGrpSpPr>
        <p:grpSpPr bwMode="auto">
          <a:xfrm>
            <a:off x="1428750" y="1836738"/>
            <a:ext cx="6945313" cy="4340225"/>
            <a:chOff x="1428728" y="1836753"/>
            <a:chExt cx="6945312" cy="4340225"/>
          </a:xfrm>
        </p:grpSpPr>
        <p:sp>
          <p:nvSpPr>
            <p:cNvPr id="28676" name="Rectangle 4"/>
            <p:cNvSpPr>
              <a:spLocks noChangeArrowheads="1"/>
            </p:cNvSpPr>
            <p:nvPr/>
          </p:nvSpPr>
          <p:spPr bwMode="auto">
            <a:xfrm>
              <a:off x="1428728" y="2655903"/>
              <a:ext cx="4530725" cy="2847975"/>
            </a:xfrm>
            <a:prstGeom prst="rect">
              <a:avLst/>
            </a:prstGeom>
            <a:solidFill>
              <a:srgbClr val="66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onstantia" pitchFamily="18" charset="0"/>
              </a:endParaRPr>
            </a:p>
          </p:txBody>
        </p:sp>
        <p:sp>
          <p:nvSpPr>
            <p:cNvPr id="28677" name="Rectangle 5"/>
            <p:cNvSpPr>
              <a:spLocks noChangeArrowheads="1"/>
            </p:cNvSpPr>
            <p:nvPr/>
          </p:nvSpPr>
          <p:spPr bwMode="blackWhite">
            <a:xfrm>
              <a:off x="1830365" y="1836753"/>
              <a:ext cx="2351088" cy="4714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82562" tIns="92075" rIns="182562" bIns="92075">
              <a:spAutoFit/>
            </a:bodyPr>
            <a:lstStyle/>
            <a:p>
              <a:pPr marL="9525" indent="-9525" algn="ctr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altLang="en-US" b="1">
                  <a:latin typeface="Constantia" pitchFamily="18" charset="0"/>
                </a:rPr>
                <a:t>APP.exe</a:t>
              </a:r>
            </a:p>
          </p:txBody>
        </p:sp>
        <p:sp>
          <p:nvSpPr>
            <p:cNvPr id="28678" name="Rectangle 6"/>
            <p:cNvSpPr>
              <a:spLocks noChangeArrowheads="1"/>
            </p:cNvSpPr>
            <p:nvPr/>
          </p:nvSpPr>
          <p:spPr bwMode="blackWhite">
            <a:xfrm>
              <a:off x="6686528" y="3243278"/>
              <a:ext cx="1687512" cy="6223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82562" tIns="92075" rIns="182562" bIns="92075">
              <a:spAutoFit/>
            </a:bodyPr>
            <a:lstStyle/>
            <a:p>
              <a:pPr marL="9525" indent="-9525" algn="ctr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altLang="en-US" sz="1400">
                  <a:latin typeface="Constantia" pitchFamily="18" charset="0"/>
                </a:rPr>
                <a:t>other FCL components</a:t>
              </a:r>
            </a:p>
          </p:txBody>
        </p:sp>
        <p:sp>
          <p:nvSpPr>
            <p:cNvPr id="28679" name="Rectangle 7"/>
            <p:cNvSpPr>
              <a:spLocks noChangeArrowheads="1"/>
            </p:cNvSpPr>
            <p:nvPr/>
          </p:nvSpPr>
          <p:spPr bwMode="blackWhite">
            <a:xfrm>
              <a:off x="1785915" y="2971816"/>
              <a:ext cx="2443163" cy="239395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82562" tIns="92075" rIns="182562" bIns="92075">
              <a:spAutoFit/>
            </a:bodyPr>
            <a:lstStyle/>
            <a:p>
              <a:pPr marL="9525" indent="-9525" algn="ctr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endParaRPr lang="en-US" altLang="en-US" b="1">
                <a:latin typeface="Constantia" pitchFamily="18" charset="0"/>
              </a:endParaRPr>
            </a:p>
            <a:p>
              <a:pPr marL="9525" indent="-9525" algn="ctr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endParaRPr lang="en-US" altLang="en-US" b="1">
                <a:latin typeface="Constantia" pitchFamily="18" charset="0"/>
              </a:endParaRPr>
            </a:p>
            <a:p>
              <a:pPr marL="9525" indent="-9525" algn="ctr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endParaRPr lang="en-US" altLang="en-US" b="1">
                <a:latin typeface="Constantia" pitchFamily="18" charset="0"/>
              </a:endParaRPr>
            </a:p>
            <a:p>
              <a:pPr marL="9525" indent="-9525" algn="ctr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endParaRPr lang="en-US" altLang="en-US" b="1">
                <a:latin typeface="Constantia" pitchFamily="18" charset="0"/>
              </a:endParaRPr>
            </a:p>
            <a:p>
              <a:pPr marL="9525" indent="-9525" algn="ctr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endParaRPr lang="en-US" altLang="en-US" b="1">
                <a:latin typeface="Constantia" pitchFamily="18" charset="0"/>
              </a:endParaRPr>
            </a:p>
            <a:p>
              <a:pPr marL="9525" indent="-9525" algn="ctr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endParaRPr lang="en-US" altLang="en-US" b="1">
                <a:latin typeface="Constantia" pitchFamily="18" charset="0"/>
              </a:endParaRPr>
            </a:p>
            <a:p>
              <a:pPr marL="9525" indent="-9525" algn="ctr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endParaRPr lang="en-US" altLang="en-US" b="1">
                <a:latin typeface="Constantia" pitchFamily="18" charset="0"/>
              </a:endParaRPr>
            </a:p>
            <a:p>
              <a:pPr marL="9525" indent="-9525" algn="ctr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altLang="en-US" b="1">
                  <a:latin typeface="Constantia" pitchFamily="18" charset="0"/>
                </a:rPr>
                <a:t>CLR </a:t>
              </a:r>
              <a:endParaRPr lang="en-US" altLang="en-US" sz="1400">
                <a:latin typeface="Constantia" pitchFamily="18" charset="0"/>
              </a:endParaRPr>
            </a:p>
          </p:txBody>
        </p:sp>
        <p:grpSp>
          <p:nvGrpSpPr>
            <p:cNvPr id="28680" name="Group 8"/>
            <p:cNvGrpSpPr>
              <a:grpSpLocks/>
            </p:cNvGrpSpPr>
            <p:nvPr/>
          </p:nvGrpSpPr>
          <p:grpSpPr bwMode="auto">
            <a:xfrm>
              <a:off x="2054203" y="3157553"/>
              <a:ext cx="1919287" cy="768350"/>
              <a:chOff x="3716" y="3091"/>
              <a:chExt cx="1209" cy="484"/>
            </a:xfrm>
          </p:grpSpPr>
          <p:sp>
            <p:nvSpPr>
              <p:cNvPr id="28691" name="Oval 9"/>
              <p:cNvSpPr>
                <a:spLocks noChangeArrowheads="1"/>
              </p:cNvSpPr>
              <p:nvPr/>
            </p:nvSpPr>
            <p:spPr bwMode="auto">
              <a:xfrm>
                <a:off x="3716" y="3091"/>
                <a:ext cx="1209" cy="484"/>
              </a:xfrm>
              <a:prstGeom prst="ellipse">
                <a:avLst/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28692" name="Text Box 10"/>
              <p:cNvSpPr txBox="1">
                <a:spLocks noChangeArrowheads="1"/>
              </p:cNvSpPr>
              <p:nvPr/>
            </p:nvSpPr>
            <p:spPr bwMode="auto">
              <a:xfrm>
                <a:off x="3823" y="3202"/>
                <a:ext cx="1035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latin typeface="Constantia" pitchFamily="18" charset="0"/>
                  </a:rPr>
                  <a:t>JIT Compiler</a:t>
                </a:r>
              </a:p>
            </p:txBody>
          </p:sp>
        </p:grpSp>
        <p:sp>
          <p:nvSpPr>
            <p:cNvPr id="28681" name="Rectangle 11"/>
            <p:cNvSpPr>
              <a:spLocks noChangeArrowheads="1"/>
            </p:cNvSpPr>
            <p:nvPr/>
          </p:nvSpPr>
          <p:spPr bwMode="blackWhite">
            <a:xfrm>
              <a:off x="2355828" y="4156091"/>
              <a:ext cx="1276350" cy="409575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82562" tIns="92075" rIns="182562" bIns="92075">
              <a:spAutoFit/>
            </a:bodyPr>
            <a:lstStyle/>
            <a:p>
              <a:pPr marL="9525" indent="-9525" algn="ctr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altLang="en-US" sz="1400">
                  <a:latin typeface="Constantia" pitchFamily="18" charset="0"/>
                </a:rPr>
                <a:t>obj code</a:t>
              </a:r>
            </a:p>
          </p:txBody>
        </p:sp>
        <p:sp>
          <p:nvSpPr>
            <p:cNvPr id="28682" name="Text Box 12"/>
            <p:cNvSpPr txBox="1">
              <a:spLocks noChangeArrowheads="1"/>
            </p:cNvSpPr>
            <p:nvPr/>
          </p:nvSpPr>
          <p:spPr bwMode="auto">
            <a:xfrm>
              <a:off x="4200503" y="2660666"/>
              <a:ext cx="1881187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latin typeface="Constantia" pitchFamily="18" charset="0"/>
                </a:rPr>
                <a:t>         OS Process</a:t>
              </a:r>
            </a:p>
          </p:txBody>
        </p:sp>
        <p:sp>
          <p:nvSpPr>
            <p:cNvPr id="28683" name="Rectangle 13"/>
            <p:cNvSpPr>
              <a:spLocks noChangeArrowheads="1"/>
            </p:cNvSpPr>
            <p:nvPr/>
          </p:nvSpPr>
          <p:spPr bwMode="auto">
            <a:xfrm>
              <a:off x="1428728" y="5715016"/>
              <a:ext cx="4597400" cy="461962"/>
            </a:xfrm>
            <a:prstGeom prst="rect">
              <a:avLst/>
            </a:prstGeom>
            <a:solidFill>
              <a:srgbClr val="66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onstantia" pitchFamily="18" charset="0"/>
              </a:endParaRPr>
            </a:p>
          </p:txBody>
        </p:sp>
        <p:sp>
          <p:nvSpPr>
            <p:cNvPr id="28684" name="Text Box 14"/>
            <p:cNvSpPr txBox="1">
              <a:spLocks noChangeArrowheads="1"/>
            </p:cNvSpPr>
            <p:nvPr/>
          </p:nvSpPr>
          <p:spPr bwMode="auto">
            <a:xfrm>
              <a:off x="2462190" y="5756291"/>
              <a:ext cx="2936875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>
                  <a:latin typeface="Constantia" pitchFamily="18" charset="0"/>
                </a:rPr>
                <a:t>Underlying OS and HW</a:t>
              </a:r>
            </a:p>
          </p:txBody>
        </p:sp>
        <p:sp>
          <p:nvSpPr>
            <p:cNvPr id="28685" name="Line 15"/>
            <p:cNvSpPr>
              <a:spLocks noChangeShapeType="1"/>
            </p:cNvSpPr>
            <p:nvPr/>
          </p:nvSpPr>
          <p:spPr bwMode="auto">
            <a:xfrm>
              <a:off x="4019528" y="3544903"/>
              <a:ext cx="26495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6" name="Rectangle 16"/>
            <p:cNvSpPr>
              <a:spLocks noChangeArrowheads="1"/>
            </p:cNvSpPr>
            <p:nvPr/>
          </p:nvSpPr>
          <p:spPr bwMode="blackWhite">
            <a:xfrm>
              <a:off x="4440215" y="3857641"/>
              <a:ext cx="1158875" cy="12954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82562" tIns="92075" rIns="182562" bIns="92075">
              <a:spAutoFit/>
            </a:bodyPr>
            <a:lstStyle/>
            <a:p>
              <a:pPr marL="9525" indent="-9525" algn="ctr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endParaRPr lang="en-US" altLang="en-US" b="1">
                <a:latin typeface="Constantia" pitchFamily="18" charset="0"/>
              </a:endParaRPr>
            </a:p>
            <a:p>
              <a:pPr marL="9525" indent="-9525" algn="ctr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altLang="en-US" b="1">
                  <a:latin typeface="Constantia" pitchFamily="18" charset="0"/>
                </a:rPr>
                <a:t>Core FCL</a:t>
              </a:r>
            </a:p>
            <a:p>
              <a:pPr marL="9525" indent="-9525" algn="ctr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endParaRPr lang="en-US" altLang="en-US" b="1">
                <a:latin typeface="Constantia" pitchFamily="18" charset="0"/>
              </a:endParaRPr>
            </a:p>
          </p:txBody>
        </p:sp>
        <p:sp>
          <p:nvSpPr>
            <p:cNvPr id="28687" name="Line 17"/>
            <p:cNvSpPr>
              <a:spLocks noChangeShapeType="1"/>
            </p:cNvSpPr>
            <p:nvPr/>
          </p:nvSpPr>
          <p:spPr bwMode="auto">
            <a:xfrm>
              <a:off x="3011465" y="3941778"/>
              <a:ext cx="0" cy="1984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8" name="Line 18"/>
            <p:cNvSpPr>
              <a:spLocks noChangeShapeType="1"/>
            </p:cNvSpPr>
            <p:nvPr/>
          </p:nvSpPr>
          <p:spPr bwMode="auto">
            <a:xfrm>
              <a:off x="2708253" y="4564078"/>
              <a:ext cx="0" cy="11001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9" name="Line 19"/>
            <p:cNvSpPr>
              <a:spLocks noChangeShapeType="1"/>
            </p:cNvSpPr>
            <p:nvPr/>
          </p:nvSpPr>
          <p:spPr bwMode="auto">
            <a:xfrm>
              <a:off x="5003778" y="5197491"/>
              <a:ext cx="9525" cy="4667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0" name="Line 20"/>
            <p:cNvSpPr>
              <a:spLocks noChangeShapeType="1"/>
            </p:cNvSpPr>
            <p:nvPr/>
          </p:nvSpPr>
          <p:spPr bwMode="auto">
            <a:xfrm>
              <a:off x="2997178" y="2306653"/>
              <a:ext cx="0" cy="795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761317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Common Language Runtime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Execution Engine</a:t>
            </a:r>
          </a:p>
          <a:p>
            <a:pPr lvl="1"/>
            <a:r>
              <a:rPr lang="en-US" sz="2800" dirty="0" smtClean="0"/>
              <a:t>Compiles Microsoft Intermediate Language (MSIL) into native code</a:t>
            </a:r>
          </a:p>
          <a:p>
            <a:pPr lvl="1"/>
            <a:r>
              <a:rPr lang="en-US" sz="2800" dirty="0" smtClean="0"/>
              <a:t>Handles garbage collection</a:t>
            </a:r>
          </a:p>
          <a:p>
            <a:pPr lvl="1"/>
            <a:r>
              <a:rPr lang="en-US" sz="2800" dirty="0" smtClean="0"/>
              <a:t>Handles exceptions</a:t>
            </a:r>
          </a:p>
          <a:p>
            <a:pPr lvl="1"/>
            <a:r>
              <a:rPr lang="en-US" sz="2800" dirty="0" smtClean="0"/>
              <a:t>Enforces code access security</a:t>
            </a:r>
          </a:p>
          <a:p>
            <a:pPr lvl="1"/>
            <a:r>
              <a:rPr lang="en-US" sz="2800" dirty="0" smtClean="0"/>
              <a:t>Handles verification</a:t>
            </a:r>
          </a:p>
          <a:p>
            <a:pPr lvl="2"/>
            <a:r>
              <a:rPr lang="en-US" sz="2400" dirty="0" smtClean="0"/>
              <a:t>Managed v. Unmanaged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6604733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401050" cy="779934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Implications of CLR execution model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1000" indent="-381000">
              <a:buFontTx/>
              <a:buAutoNum type="arabicPeriod"/>
            </a:pPr>
            <a:r>
              <a:rPr lang="en-US" sz="2800" dirty="0" smtClean="0"/>
              <a:t>Clients need CLR &amp; FCL to run .NET apps</a:t>
            </a:r>
          </a:p>
          <a:p>
            <a:pPr marL="838200" lvl="1" indent="-493713"/>
            <a:r>
              <a:rPr lang="en-US" sz="2800" dirty="0" smtClean="0"/>
              <a:t>available via </a:t>
            </a:r>
            <a:r>
              <a:rPr lang="en-US" sz="2800" i="1" dirty="0" smtClean="0">
                <a:solidFill>
                  <a:srgbClr val="FFFF00"/>
                </a:solidFill>
              </a:rPr>
              <a:t>Redistributable .NET Framework</a:t>
            </a:r>
            <a:endParaRPr lang="en-US" sz="2800" dirty="0" smtClean="0"/>
          </a:p>
          <a:p>
            <a:pPr marL="381000" indent="-381000">
              <a:buFontTx/>
              <a:buAutoNum type="arabicPeriod"/>
            </a:pPr>
            <a:r>
              <a:rPr lang="en-US" sz="2800" dirty="0" smtClean="0"/>
              <a:t>Design trade-off…</a:t>
            </a:r>
          </a:p>
          <a:p>
            <a:pPr marL="838200" lvl="1" indent="-493713">
              <a:buFont typeface="Arial" charset="0"/>
              <a:buChar char="+"/>
            </a:pPr>
            <a:r>
              <a:rPr lang="en-US" sz="2800" dirty="0" smtClean="0"/>
              <a:t>managed execution (memory protection, verifiable code, etc.)</a:t>
            </a:r>
          </a:p>
          <a:p>
            <a:pPr marL="838200" lvl="1" indent="-493713">
              <a:buFont typeface="Arial" charset="0"/>
              <a:buChar char="+"/>
            </a:pPr>
            <a:r>
              <a:rPr lang="en-US" sz="2800" dirty="0" smtClean="0"/>
              <a:t>portability:</a:t>
            </a:r>
          </a:p>
          <a:p>
            <a:pPr marL="838200" lvl="1" indent="-493713">
              <a:buFont typeface="Arial" charset="0"/>
              <a:buChar char="–"/>
            </a:pPr>
            <a:r>
              <a:rPr lang="en-US" sz="2800" dirty="0" smtClean="0"/>
              <a:t>slower execution?</a:t>
            </a:r>
          </a:p>
        </p:txBody>
      </p:sp>
    </p:spTree>
    <p:extLst>
      <p:ext uri="{BB962C8B-B14F-4D97-AF65-F5344CB8AC3E}">
        <p14:creationId xmlns:p14="http://schemas.microsoft.com/office/powerpoint/2010/main" val="2029585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CLR and JIT compiling.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Indirect execution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.Net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applications.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.NET languages compile to the same CIL.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CLR transforms the CIL to assembly instructions for a particular hardware architecture.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is termed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jit’ing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or Just-in-time compiling.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Some initial performance cost, but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jitted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code is cached for further execution.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CLR can target the specific architecture in which the code is executing, so some performance gains are possible.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382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Advantages of CLR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Support for developer services (debugging)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Interoperation between managed code and unmanaged code (COM, DLLs).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Managed code environment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Improved memory handling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Improved “garbage collection”</a:t>
            </a:r>
          </a:p>
        </p:txBody>
      </p:sp>
    </p:spTree>
    <p:extLst>
      <p:ext uri="{BB962C8B-B14F-4D97-AF65-F5344CB8AC3E}">
        <p14:creationId xmlns:p14="http://schemas.microsoft.com/office/powerpoint/2010/main" val="26730545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648072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Advantages of CLR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 smtClean="0"/>
              <a:t>JIT allows code to run in a protected environment as managed code.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8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 smtClean="0"/>
              <a:t>JIT allows the IL code to be hardware independent. 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8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 smtClean="0"/>
              <a:t>CLR also allows for enforcement of code access security.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8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 smtClean="0"/>
              <a:t>Verification of type safety.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8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 smtClean="0"/>
              <a:t>Access to Metadata (enhanced Type Information)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0362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720080"/>
          </a:xfrm>
        </p:spPr>
        <p:txBody>
          <a:bodyPr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Before .NET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Windows GUI development: Win32 API, MFC, Visual Basic, COM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Web development: ASP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Java – “Write once, run anywhere.”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Embrace and extend: Visual J++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670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Common Language Infrastructure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CLI allows for cross-language development.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Four components:</a:t>
            </a:r>
          </a:p>
          <a:p>
            <a:pPr marL="640080" lvl="1" indent="-246888" fontAlgn="auto">
              <a:lnSpc>
                <a:spcPct val="15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Common Type System (CTS)</a:t>
            </a:r>
          </a:p>
          <a:p>
            <a:pPr marL="640080" lvl="1" indent="-246888" fontAlgn="auto">
              <a:lnSpc>
                <a:spcPct val="15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Meta-data in a language agnostic fashion.</a:t>
            </a:r>
          </a:p>
          <a:p>
            <a:pPr marL="640080" lvl="1" indent="-246888" fontAlgn="auto">
              <a:lnSpc>
                <a:spcPct val="15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Common Language Specification – behaviors that all languages need to follow.</a:t>
            </a:r>
          </a:p>
          <a:p>
            <a:pPr marL="640080" lvl="1" indent="-246888" fontAlgn="auto">
              <a:lnSpc>
                <a:spcPct val="15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 Virtual Execution System (VES).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5450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Life As a C/Win32 API Programmer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Traditional software development for the Windows.</a:t>
            </a:r>
          </a:p>
          <a:p>
            <a:pPr lvl="1"/>
            <a:r>
              <a:rPr lang="en-US" sz="2200" dirty="0" smtClean="0"/>
              <a:t>C developers are forced to contend with complex </a:t>
            </a:r>
            <a:r>
              <a:rPr lang="en-US" sz="2200" dirty="0" smtClean="0">
                <a:solidFill>
                  <a:srgbClr val="FFFF00"/>
                </a:solidFill>
              </a:rPr>
              <a:t>memory management </a:t>
            </a:r>
            <a:r>
              <a:rPr lang="en-US" sz="2200" dirty="0" smtClean="0"/>
              <a:t>and </a:t>
            </a:r>
            <a:r>
              <a:rPr lang="en-US" sz="2200" dirty="0" smtClean="0">
                <a:solidFill>
                  <a:srgbClr val="FFFF00"/>
                </a:solidFill>
              </a:rPr>
              <a:t>pointer</a:t>
            </a:r>
            <a:r>
              <a:rPr lang="en-US" sz="2200" dirty="0" smtClean="0"/>
              <a:t> arithmetic. </a:t>
            </a:r>
          </a:p>
          <a:p>
            <a:pPr lvl="1"/>
            <a:r>
              <a:rPr lang="en-US" sz="2200" dirty="0" smtClean="0"/>
              <a:t>It lacks the benefits provided by the object-oriented approach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you combine the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thousands of global functions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data types defined by the Win32 API to an already formidable language, it is little wonder that there are so many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buggy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applications floating around today.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486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Life As a C++/MFC Programmer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C++ is an object-oriented </a:t>
            </a:r>
            <a:r>
              <a:rPr lang="en-US" i="1" dirty="0" smtClean="0">
                <a:solidFill>
                  <a:srgbClr val="FFFF00"/>
                </a:solidFill>
              </a:rPr>
              <a:t>layer</a:t>
            </a:r>
            <a:r>
              <a:rPr lang="en-US" i="1" dirty="0" smtClean="0"/>
              <a:t> </a:t>
            </a:r>
            <a:r>
              <a:rPr lang="en-US" dirty="0" smtClean="0"/>
              <a:t>on top of C.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200" dirty="0" smtClean="0"/>
              <a:t>Programmers benefit from the famed “</a:t>
            </a:r>
            <a:r>
              <a:rPr lang="en-US" sz="2200" dirty="0" smtClean="0">
                <a:solidFill>
                  <a:srgbClr val="FFFF00"/>
                </a:solidFill>
              </a:rPr>
              <a:t>pillars of OOP</a:t>
            </a:r>
            <a:r>
              <a:rPr lang="en-US" sz="2200" dirty="0" smtClean="0"/>
              <a:t>” (encapsulation, inheritance, and polymorphism).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>
              <a:solidFill>
                <a:srgbClr val="FF6600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>
                <a:solidFill>
                  <a:srgbClr val="FFFF00"/>
                </a:solidFill>
              </a:rPr>
              <a:t>Microsoft Foundation Classes</a:t>
            </a:r>
            <a:r>
              <a:rPr lang="en-US" dirty="0" smtClean="0"/>
              <a:t> (MFC) provides a set of C++ classes that facilitate the construction of Win32 applications.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200" dirty="0" smtClean="0"/>
              <a:t>It wraps a “</a:t>
            </a:r>
            <a:r>
              <a:rPr lang="en-US" sz="2200" dirty="0" smtClean="0">
                <a:solidFill>
                  <a:srgbClr val="FFFF00"/>
                </a:solidFill>
              </a:rPr>
              <a:t>sane subset</a:t>
            </a:r>
            <a:r>
              <a:rPr lang="en-US" sz="2200" dirty="0" smtClean="0"/>
              <a:t>” of the raw Win32 API behind a number of classes, magic macros, and numerous code-generation tools (</a:t>
            </a:r>
            <a:r>
              <a:rPr lang="en-US" sz="2200" i="1" dirty="0" smtClean="0"/>
              <a:t>wizards</a:t>
            </a:r>
            <a:r>
              <a:rPr lang="en-US" sz="2200" dirty="0" smtClean="0"/>
              <a:t>).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Regardless of the helpful MFC, programming for Windows using C++ remains a difficult and error-prone experience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03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36104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Visual Basic 6.0 Programmer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Ability to build complex user interfaces, code libraries, and data access logic with minimal fuss and bother</a:t>
            </a:r>
            <a:r>
              <a:rPr lang="en-US" dirty="0" smtClean="0"/>
              <a:t>. </a:t>
            </a:r>
          </a:p>
          <a:p>
            <a:pPr lvl="1"/>
            <a:r>
              <a:rPr lang="en-US" sz="2200" dirty="0" smtClean="0"/>
              <a:t>VB6 </a:t>
            </a:r>
            <a:r>
              <a:rPr lang="en-US" sz="2200" dirty="0" smtClean="0">
                <a:solidFill>
                  <a:srgbClr val="FFFF00"/>
                </a:solidFill>
              </a:rPr>
              <a:t>hides</a:t>
            </a:r>
            <a:r>
              <a:rPr lang="en-US" sz="2200" dirty="0" smtClean="0"/>
              <a:t> the complexities of the raw Win32 API from view using integrated code wizards, intrinsic data types, classes, and VB-specific functions.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 fully object-oriented</a:t>
            </a:r>
          </a:p>
          <a:p>
            <a:pPr lvl="1"/>
            <a:r>
              <a:rPr lang="en-US" sz="2200" dirty="0" smtClean="0"/>
              <a:t>No “</a:t>
            </a:r>
            <a:r>
              <a:rPr lang="en-US" sz="2200" dirty="0" smtClean="0">
                <a:solidFill>
                  <a:srgbClr val="FFFF00"/>
                </a:solidFill>
              </a:rPr>
              <a:t>is-a</a:t>
            </a:r>
            <a:r>
              <a:rPr lang="en-US" sz="2200" dirty="0" smtClean="0"/>
              <a:t>” relationships between types (i.e., no classical inheritance)</a:t>
            </a:r>
          </a:p>
          <a:p>
            <a:pPr lvl="1"/>
            <a:r>
              <a:rPr lang="en-US" sz="2200" dirty="0" smtClean="0"/>
              <a:t>No </a:t>
            </a:r>
            <a:r>
              <a:rPr lang="en-US" sz="2200" dirty="0" smtClean="0">
                <a:solidFill>
                  <a:srgbClr val="FFFF00"/>
                </a:solidFill>
              </a:rPr>
              <a:t>multithreaded</a:t>
            </a:r>
            <a:r>
              <a:rPr lang="en-US" sz="2200" dirty="0" smtClean="0"/>
              <a:t> applications unless you are willing to drop down to low-level Win32 API calls (which is complex at best and dangerous at worst).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033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792088"/>
          </a:xfrm>
        </p:spPr>
        <p:txBody>
          <a:bodyPr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Life As a Java/J2EE Programmer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Object oriented with syntactic roots in C++. </a:t>
            </a:r>
          </a:p>
          <a:p>
            <a:pPr lvl="1"/>
            <a:r>
              <a:rPr lang="en-US" sz="2200" dirty="0" smtClean="0"/>
              <a:t>Java </a:t>
            </a:r>
            <a:r>
              <a:rPr lang="en-US" sz="2200" dirty="0" smtClean="0">
                <a:solidFill>
                  <a:srgbClr val="FFFF00"/>
                </a:solidFill>
              </a:rPr>
              <a:t>cleans up</a:t>
            </a:r>
            <a:r>
              <a:rPr lang="en-US" sz="2200" dirty="0" smtClean="0"/>
              <a:t> many unsavory syntactical aspects of C++. </a:t>
            </a:r>
          </a:p>
          <a:p>
            <a:pPr lvl="1"/>
            <a:r>
              <a:rPr lang="en-US" sz="2200" dirty="0" smtClean="0"/>
              <a:t>Java provides programmers with a large number of predefined “</a:t>
            </a:r>
            <a:r>
              <a:rPr lang="en-US" sz="2200" dirty="0" smtClean="0">
                <a:solidFill>
                  <a:srgbClr val="FFFF00"/>
                </a:solidFill>
              </a:rPr>
              <a:t>packages</a:t>
            </a:r>
            <a:r>
              <a:rPr lang="en-US" sz="2200" dirty="0" smtClean="0"/>
              <a:t>” that contain various type definitions. </a:t>
            </a:r>
          </a:p>
          <a:p>
            <a:pPr lvl="1"/>
            <a:endParaRPr lang="en-US" sz="2200" dirty="0" smtClean="0"/>
          </a:p>
          <a:p>
            <a:r>
              <a:rPr lang="en-US" sz="2200" dirty="0" smtClean="0"/>
              <a:t>Limited ability to access non-Java APIs.</a:t>
            </a:r>
          </a:p>
          <a:p>
            <a:r>
              <a:rPr lang="en-US" sz="2200" dirty="0" smtClean="0"/>
              <a:t>Little support for true</a:t>
            </a:r>
            <a:r>
              <a:rPr lang="en-US" sz="2200" dirty="0" smtClean="0">
                <a:solidFill>
                  <a:schemeClr val="hlink"/>
                </a:solidFill>
              </a:rPr>
              <a:t> </a:t>
            </a:r>
            <a:r>
              <a:rPr lang="en-US" sz="2200" dirty="0" smtClean="0">
                <a:solidFill>
                  <a:srgbClr val="FFFF00"/>
                </a:solidFill>
              </a:rPr>
              <a:t>cross-language</a:t>
            </a:r>
            <a:r>
              <a:rPr lang="en-US" sz="2200" dirty="0" smtClean="0"/>
              <a:t> integration. </a:t>
            </a:r>
          </a:p>
          <a:p>
            <a:pPr lvl="1"/>
            <a:r>
              <a:rPr lang="en-US" sz="2200" dirty="0" smtClean="0"/>
              <a:t>Not appropriate for many </a:t>
            </a:r>
            <a:r>
              <a:rPr lang="en-US" sz="2200" dirty="0" smtClean="0">
                <a:solidFill>
                  <a:srgbClr val="FFFF00"/>
                </a:solidFill>
              </a:rPr>
              <a:t>graphically</a:t>
            </a:r>
            <a:r>
              <a:rPr lang="en-US" sz="2200" dirty="0" smtClean="0"/>
              <a:t> or </a:t>
            </a:r>
            <a:r>
              <a:rPr lang="en-US" sz="2200" dirty="0" smtClean="0">
                <a:solidFill>
                  <a:srgbClr val="FFFF00"/>
                </a:solidFill>
              </a:rPr>
              <a:t>numerically</a:t>
            </a:r>
            <a:r>
              <a:rPr lang="en-US" sz="2200" dirty="0" smtClean="0"/>
              <a:t> intensive applications. </a:t>
            </a:r>
          </a:p>
          <a:p>
            <a:pPr lvl="1"/>
            <a:r>
              <a:rPr lang="en-US" sz="2200" dirty="0" smtClean="0"/>
              <a:t>A better approach for such programs would be to use a language such as C++ where appropriate.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5088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648072"/>
          </a:xfrm>
        </p:spPr>
        <p:txBody>
          <a:bodyPr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Life As a COM Programmer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708525"/>
          </a:xfrm>
        </p:spPr>
        <p:txBody>
          <a:bodyPr>
            <a:normAutofit lnSpcReduction="10000"/>
          </a:bodyPr>
          <a:lstStyle/>
          <a:p>
            <a:r>
              <a:rPr lang="en-US" sz="2400" smtClean="0"/>
              <a:t>Microsoft’s previous application development framework.</a:t>
            </a:r>
          </a:p>
          <a:p>
            <a:pPr lvl="1"/>
            <a:r>
              <a:rPr lang="en-US" i="1" smtClean="0">
                <a:solidFill>
                  <a:srgbClr val="FFFF00"/>
                </a:solidFill>
              </a:rPr>
              <a:t>reusable binary code</a:t>
            </a:r>
            <a:r>
              <a:rPr lang="en-US" i="1" smtClean="0"/>
              <a:t>.</a:t>
            </a:r>
            <a:endParaRPr lang="en-US" smtClean="0"/>
          </a:p>
          <a:p>
            <a:pPr lvl="1"/>
            <a:r>
              <a:rPr lang="en-US" smtClean="0"/>
              <a:t>C++ programmers can build COM classes that can be used by VB6. Delphi programmers can use COM classes built using C. </a:t>
            </a:r>
          </a:p>
          <a:p>
            <a:r>
              <a:rPr lang="en-US" sz="2400" smtClean="0"/>
              <a:t>COM’s language independence is limited. </a:t>
            </a:r>
          </a:p>
          <a:p>
            <a:pPr lvl="1"/>
            <a:r>
              <a:rPr lang="en-US" smtClean="0"/>
              <a:t>COM has no support for </a:t>
            </a:r>
            <a:r>
              <a:rPr lang="en-US" smtClean="0">
                <a:solidFill>
                  <a:srgbClr val="FFFF00"/>
                </a:solidFill>
              </a:rPr>
              <a:t>classical inheritance</a:t>
            </a:r>
            <a:r>
              <a:rPr lang="en-US" smtClean="0"/>
              <a:t>). </a:t>
            </a:r>
          </a:p>
          <a:p>
            <a:r>
              <a:rPr lang="en-US" sz="2400" smtClean="0"/>
              <a:t>COM is extremely </a:t>
            </a:r>
            <a:r>
              <a:rPr lang="en-US" sz="2400" smtClean="0">
                <a:solidFill>
                  <a:srgbClr val="FFFF00"/>
                </a:solidFill>
              </a:rPr>
              <a:t>complex</a:t>
            </a:r>
            <a:r>
              <a:rPr lang="en-US" sz="2400" smtClean="0"/>
              <a:t> under the hood.</a:t>
            </a:r>
          </a:p>
          <a:p>
            <a:pPr lvl="1"/>
            <a:r>
              <a:rPr lang="en-US" smtClean="0"/>
              <a:t>The </a:t>
            </a:r>
            <a:r>
              <a:rPr lang="en-US" smtClean="0">
                <a:solidFill>
                  <a:srgbClr val="FFFF00"/>
                </a:solidFill>
              </a:rPr>
              <a:t>Active Template Library</a:t>
            </a:r>
            <a:r>
              <a:rPr lang="en-US" smtClean="0"/>
              <a:t> (ATL) provides a set of C++ classes, templates, and macros to </a:t>
            </a:r>
            <a:r>
              <a:rPr lang="en-US" smtClean="0">
                <a:solidFill>
                  <a:srgbClr val="FFFF00"/>
                </a:solidFill>
              </a:rPr>
              <a:t>ease </a:t>
            </a:r>
            <a:r>
              <a:rPr lang="en-US" smtClean="0"/>
              <a:t>the creation of COM types.</a:t>
            </a:r>
            <a:endParaRPr lang="en-US" sz="2800" smtClean="0"/>
          </a:p>
        </p:txBody>
      </p:sp>
    </p:spTree>
    <p:extLst>
      <p:ext uri="{BB962C8B-B14F-4D97-AF65-F5344CB8AC3E}">
        <p14:creationId xmlns:p14="http://schemas.microsoft.com/office/powerpoint/2010/main" val="185173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720080"/>
          </a:xfrm>
        </p:spPr>
        <p:txBody>
          <a:bodyPr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Windows DNA Programmer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Microsoft has been adding more Internet-aware features into its family of operating systems and products.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COM-based Windows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Distributed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interNet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Applications Architecture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(DNA) is quite complex.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Due to the simple fact that Windows DNA requires the use of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numerous technologies and languages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(ASP, HTML, XML, JavaScript, VBScript, COM(+), and data access API like ADO).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06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</p:spPr>
        <p:txBody>
          <a:bodyPr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complete maze…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Completely unrelated syntaxes.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JavaScript has a syntax much like C, while VBScript is a subset of VB6. The result is a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highly confused mishmash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technologies.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Each language and/or technology has its own type system: </a:t>
            </a:r>
          </a:p>
          <a:p>
            <a:pPr>
              <a:buFont typeface="Wingdings 2" pitchFamily="18" charset="2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in JavaScript is not quite the same as an “Integer” in VB6.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60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pPr algn="ctr"/>
            <a:r>
              <a:rPr lang="en-US" dirty="0" err="1" smtClean="0"/>
              <a:t>.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Net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the Rescuer</a:t>
            </a:r>
          </a:p>
        </p:txBody>
      </p:sp>
      <p:grpSp>
        <p:nvGrpSpPr>
          <p:cNvPr id="13315" name="Group 18"/>
          <p:cNvGrpSpPr>
            <a:grpSpLocks/>
          </p:cNvGrpSpPr>
          <p:nvPr/>
        </p:nvGrpSpPr>
        <p:grpSpPr bwMode="auto">
          <a:xfrm>
            <a:off x="1214438" y="2214563"/>
            <a:ext cx="6338887" cy="3643312"/>
            <a:chOff x="1295400" y="1752600"/>
            <a:chExt cx="5953125" cy="3421628"/>
          </a:xfrm>
        </p:grpSpPr>
        <p:sp>
          <p:nvSpPr>
            <p:cNvPr id="20" name="Oval 4"/>
            <p:cNvSpPr>
              <a:spLocks noChangeArrowheads="1"/>
            </p:cNvSpPr>
            <p:nvPr/>
          </p:nvSpPr>
          <p:spPr bwMode="auto">
            <a:xfrm>
              <a:off x="3558572" y="2894634"/>
              <a:ext cx="1552016" cy="1153961"/>
            </a:xfrm>
            <a:prstGeom prst="ellipse">
              <a:avLst/>
            </a:prstGeom>
            <a:solidFill>
              <a:srgbClr val="6699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u="sng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1" name="Text Box 5"/>
            <p:cNvSpPr txBox="1">
              <a:spLocks noChangeArrowheads="1"/>
            </p:cNvSpPr>
            <p:nvPr/>
          </p:nvSpPr>
          <p:spPr bwMode="auto">
            <a:xfrm>
              <a:off x="3664424" y="3279287"/>
              <a:ext cx="1350747" cy="348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fontAlgn="auto" hangingPunct="0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000" b="1" u="sng" kern="0" dirty="0">
                  <a:solidFill>
                    <a:sysClr val="windowText" lastClr="000000"/>
                  </a:solidFill>
                  <a:latin typeface="+mn-lt"/>
                </a:rPr>
                <a:t>.NET</a:t>
              </a:r>
            </a:p>
          </p:txBody>
        </p:sp>
        <p:sp>
          <p:nvSpPr>
            <p:cNvPr id="22" name="Rectangle 6"/>
            <p:cNvSpPr>
              <a:spLocks noChangeArrowheads="1"/>
            </p:cNvSpPr>
            <p:nvPr/>
          </p:nvSpPr>
          <p:spPr bwMode="blackWhite">
            <a:xfrm>
              <a:off x="2792254" y="1752600"/>
              <a:ext cx="1243403" cy="404035"/>
            </a:xfrm>
            <a:prstGeom prst="rect">
              <a:avLst/>
            </a:prstGeom>
            <a:solidFill>
              <a:srgbClr val="CCCC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182562" tIns="92075" rIns="182562" bIns="92075">
              <a:spAutoFit/>
            </a:bodyPr>
            <a:lstStyle/>
            <a:p>
              <a:pPr marL="9525" indent="-9525" algn="ctr" defTabSz="960438" eaLnBrk="0" fontAlgn="auto" hangingPunct="0">
                <a:spcBef>
                  <a:spcPts val="0"/>
                </a:spcBef>
                <a:spcAft>
                  <a:spcPts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/>
              </a:pPr>
              <a:r>
                <a:rPr lang="en-US" altLang="en-US" u="sng" kern="0" dirty="0">
                  <a:solidFill>
                    <a:sysClr val="windowText" lastClr="000000"/>
                  </a:solidFill>
                  <a:latin typeface="+mn-lt"/>
                </a:rPr>
                <a:t>OOP</a:t>
              </a:r>
            </a:p>
          </p:txBody>
        </p:sp>
        <p:sp>
          <p:nvSpPr>
            <p:cNvPr id="23" name="Rectangle 7"/>
            <p:cNvSpPr>
              <a:spLocks noChangeArrowheads="1"/>
            </p:cNvSpPr>
            <p:nvPr/>
          </p:nvSpPr>
          <p:spPr bwMode="blackWhite">
            <a:xfrm>
              <a:off x="5039025" y="1851000"/>
              <a:ext cx="1243403" cy="404035"/>
            </a:xfrm>
            <a:prstGeom prst="rect">
              <a:avLst/>
            </a:prstGeom>
            <a:solidFill>
              <a:srgbClr val="CCCC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182562" tIns="92075" rIns="182562" bIns="92075">
              <a:spAutoFit/>
            </a:bodyPr>
            <a:lstStyle/>
            <a:p>
              <a:pPr marL="9525" indent="-9525" algn="ctr" defTabSz="960438" eaLnBrk="0" fontAlgn="auto" hangingPunct="0">
                <a:spcBef>
                  <a:spcPts val="0"/>
                </a:spcBef>
                <a:spcAft>
                  <a:spcPts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/>
              </a:pPr>
              <a:r>
                <a:rPr lang="en-US" altLang="en-US" u="sng" kern="0" dirty="0">
                  <a:solidFill>
                    <a:sysClr val="windowText" lastClr="000000"/>
                  </a:solidFill>
                  <a:latin typeface="+mn-lt"/>
                </a:rPr>
                <a:t>JVM</a:t>
              </a:r>
            </a:p>
          </p:txBody>
        </p:sp>
        <p:sp>
          <p:nvSpPr>
            <p:cNvPr id="24" name="Rectangle 8"/>
            <p:cNvSpPr>
              <a:spLocks noChangeArrowheads="1"/>
            </p:cNvSpPr>
            <p:nvPr/>
          </p:nvSpPr>
          <p:spPr bwMode="blackWhite">
            <a:xfrm>
              <a:off x="1295400" y="2998997"/>
              <a:ext cx="1243403" cy="404035"/>
            </a:xfrm>
            <a:prstGeom prst="rect">
              <a:avLst/>
            </a:prstGeom>
            <a:solidFill>
              <a:srgbClr val="CCCC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182562" tIns="92075" rIns="182562" bIns="92075">
              <a:spAutoFit/>
            </a:bodyPr>
            <a:lstStyle/>
            <a:p>
              <a:pPr marL="9525" indent="-9525" algn="ctr" defTabSz="960438" eaLnBrk="0" fontAlgn="auto" hangingPunct="0">
                <a:spcBef>
                  <a:spcPts val="0"/>
                </a:spcBef>
                <a:spcAft>
                  <a:spcPts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/>
              </a:pPr>
              <a:r>
                <a:rPr lang="en-US" altLang="en-US" u="sng" kern="0" dirty="0">
                  <a:solidFill>
                    <a:sysClr val="windowText" lastClr="000000"/>
                  </a:solidFill>
                  <a:latin typeface="+mn-lt"/>
                </a:rPr>
                <a:t>GUI</a:t>
              </a:r>
            </a:p>
          </p:txBody>
        </p:sp>
        <p:sp>
          <p:nvSpPr>
            <p:cNvPr id="25" name="Rectangle 9"/>
            <p:cNvSpPr>
              <a:spLocks noChangeArrowheads="1"/>
            </p:cNvSpPr>
            <p:nvPr/>
          </p:nvSpPr>
          <p:spPr bwMode="blackWhite">
            <a:xfrm>
              <a:off x="5939523" y="3291215"/>
              <a:ext cx="1241912" cy="404035"/>
            </a:xfrm>
            <a:prstGeom prst="rect">
              <a:avLst/>
            </a:prstGeom>
            <a:solidFill>
              <a:srgbClr val="CCCC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182562" tIns="92075" rIns="182562" bIns="92075">
              <a:spAutoFit/>
            </a:bodyPr>
            <a:lstStyle/>
            <a:p>
              <a:pPr marL="9525" indent="-9525" algn="ctr" defTabSz="960438" eaLnBrk="0" fontAlgn="auto" hangingPunct="0">
                <a:spcBef>
                  <a:spcPts val="0"/>
                </a:spcBef>
                <a:spcAft>
                  <a:spcPts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/>
              </a:pPr>
              <a:r>
                <a:rPr lang="en-US" altLang="en-US" u="sng" kern="0" dirty="0">
                  <a:solidFill>
                    <a:sysClr val="windowText" lastClr="000000"/>
                  </a:solidFill>
                  <a:latin typeface="+mn-lt"/>
                </a:rPr>
                <a:t>Web</a:t>
              </a:r>
            </a:p>
          </p:txBody>
        </p:sp>
        <p:sp>
          <p:nvSpPr>
            <p:cNvPr id="26" name="Rectangle 10"/>
            <p:cNvSpPr>
              <a:spLocks noChangeArrowheads="1"/>
            </p:cNvSpPr>
            <p:nvPr/>
          </p:nvSpPr>
          <p:spPr bwMode="blackWhite">
            <a:xfrm>
              <a:off x="1402744" y="4467539"/>
              <a:ext cx="2337716" cy="645563"/>
            </a:xfrm>
            <a:prstGeom prst="rect">
              <a:avLst/>
            </a:prstGeom>
            <a:solidFill>
              <a:srgbClr val="CCCC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182562" tIns="92075" rIns="182562" bIns="92075">
              <a:spAutoFit/>
            </a:bodyPr>
            <a:lstStyle/>
            <a:p>
              <a:pPr marL="9525" indent="-9525" algn="ctr" defTabSz="960438" eaLnBrk="0" fontAlgn="auto" hangingPunct="0">
                <a:spcBef>
                  <a:spcPts val="0"/>
                </a:spcBef>
                <a:spcAft>
                  <a:spcPts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/>
              </a:pPr>
              <a:r>
                <a:rPr lang="en-US" altLang="en-US" u="sng" kern="0" dirty="0">
                  <a:solidFill>
                    <a:sysClr val="windowText" lastClr="000000"/>
                  </a:solidFill>
                  <a:latin typeface="+mn-lt"/>
                </a:rPr>
                <a:t>component-based design</a:t>
              </a:r>
            </a:p>
          </p:txBody>
        </p:sp>
        <p:sp>
          <p:nvSpPr>
            <p:cNvPr id="27" name="Rectangle 11"/>
            <p:cNvSpPr>
              <a:spLocks noChangeArrowheads="1"/>
            </p:cNvSpPr>
            <p:nvPr/>
          </p:nvSpPr>
          <p:spPr bwMode="blackWhite">
            <a:xfrm>
              <a:off x="4912300" y="4770193"/>
              <a:ext cx="2336225" cy="404035"/>
            </a:xfrm>
            <a:prstGeom prst="rect">
              <a:avLst/>
            </a:prstGeom>
            <a:solidFill>
              <a:srgbClr val="CCCC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182562" tIns="92075" rIns="182562" bIns="92075">
              <a:spAutoFit/>
            </a:bodyPr>
            <a:lstStyle/>
            <a:p>
              <a:pPr marL="9525" indent="-9525" algn="ctr" defTabSz="960438" eaLnBrk="0" fontAlgn="auto" hangingPunct="0">
                <a:spcBef>
                  <a:spcPts val="0"/>
                </a:spcBef>
                <a:spcAft>
                  <a:spcPts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/>
              </a:pPr>
              <a:r>
                <a:rPr lang="en-US" altLang="en-US" u="sng" kern="0" dirty="0">
                  <a:solidFill>
                    <a:sysClr val="windowText" lastClr="000000"/>
                  </a:solidFill>
                  <a:latin typeface="+mn-lt"/>
                </a:rPr>
                <a:t>n-tier design</a:t>
              </a:r>
            </a:p>
          </p:txBody>
        </p:sp>
        <p:sp>
          <p:nvSpPr>
            <p:cNvPr id="28" name="Line 12"/>
            <p:cNvSpPr>
              <a:spLocks noChangeShapeType="1"/>
            </p:cNvSpPr>
            <p:nvPr/>
          </p:nvSpPr>
          <p:spPr bwMode="auto">
            <a:xfrm>
              <a:off x="3637588" y="2226708"/>
              <a:ext cx="262397" cy="70668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u="sng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 flipH="1">
              <a:off x="4745320" y="2323616"/>
              <a:ext cx="553120" cy="59636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u="sng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0" name="Line 14"/>
            <p:cNvSpPr>
              <a:spLocks noChangeShapeType="1"/>
            </p:cNvSpPr>
            <p:nvPr/>
          </p:nvSpPr>
          <p:spPr bwMode="auto">
            <a:xfrm flipH="1">
              <a:off x="5146369" y="3516341"/>
              <a:ext cx="79017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u="sng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1" name="Line 15"/>
            <p:cNvSpPr>
              <a:spLocks noChangeShapeType="1"/>
            </p:cNvSpPr>
            <p:nvPr/>
          </p:nvSpPr>
          <p:spPr bwMode="auto">
            <a:xfrm>
              <a:off x="2528366" y="3279287"/>
              <a:ext cx="985479" cy="9690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u="sng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2" name="Line 16"/>
            <p:cNvSpPr>
              <a:spLocks noChangeShapeType="1"/>
            </p:cNvSpPr>
            <p:nvPr/>
          </p:nvSpPr>
          <p:spPr bwMode="auto">
            <a:xfrm flipV="1">
              <a:off x="3595843" y="4014303"/>
              <a:ext cx="304142" cy="42938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u="sng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3" name="Line 17"/>
            <p:cNvSpPr>
              <a:spLocks noChangeShapeType="1"/>
            </p:cNvSpPr>
            <p:nvPr/>
          </p:nvSpPr>
          <p:spPr bwMode="auto">
            <a:xfrm flipH="1" flipV="1">
              <a:off x="4690157" y="4027722"/>
              <a:ext cx="347378" cy="73501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u="sng" kern="0">
                <a:solidFill>
                  <a:sysClr val="windowText" lastClr="000000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9440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algn="ctr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.Net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provides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06916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Integrated environment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Internet, Desktop , Mobile devices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consistent object-oriented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provide a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portable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environment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managed environment</a:t>
            </a:r>
          </a:p>
        </p:txBody>
      </p:sp>
    </p:spTree>
    <p:extLst>
      <p:ext uri="{BB962C8B-B14F-4D97-AF65-F5344CB8AC3E}">
        <p14:creationId xmlns:p14="http://schemas.microsoft.com/office/powerpoint/2010/main" val="28607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What Is .NET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NET is a framework </a:t>
            </a:r>
          </a:p>
          <a:p>
            <a:pPr>
              <a:lnSpc>
                <a:spcPct val="20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New programming methodology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.NET is platform independent / cross platform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.NET is language-insensitive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720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Common Type System (CTS)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200" smtClean="0"/>
              <a:t>A specification for </a:t>
            </a:r>
            <a:r>
              <a:rPr lang="en-US" sz="3200" i="1" smtClean="0"/>
              <a:t>how</a:t>
            </a:r>
            <a:r>
              <a:rPr lang="en-US" sz="3200" smtClean="0"/>
              <a:t> types are </a:t>
            </a:r>
            <a:r>
              <a:rPr lang="en-US" sz="3200" i="1" smtClean="0"/>
              <a:t>defined</a:t>
            </a:r>
            <a:r>
              <a:rPr lang="en-US" sz="3200" smtClean="0"/>
              <a:t> and how they </a:t>
            </a:r>
            <a:r>
              <a:rPr lang="en-US" sz="3200" i="1" smtClean="0"/>
              <a:t>behave</a:t>
            </a:r>
            <a:r>
              <a:rPr lang="en-US" sz="320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800" smtClean="0"/>
              <a:t>no syntax specified</a:t>
            </a:r>
          </a:p>
          <a:p>
            <a:pPr>
              <a:lnSpc>
                <a:spcPct val="90000"/>
              </a:lnSpc>
            </a:pPr>
            <a:r>
              <a:rPr lang="en-US" sz="3200" smtClean="0"/>
              <a:t>A type can contain zero or more members:</a:t>
            </a:r>
          </a:p>
          <a:p>
            <a:pPr lvl="1">
              <a:lnSpc>
                <a:spcPct val="90000"/>
              </a:lnSpc>
            </a:pPr>
            <a:r>
              <a:rPr lang="en-US" sz="2800" smtClean="0"/>
              <a:t>Field</a:t>
            </a:r>
          </a:p>
          <a:p>
            <a:pPr lvl="1">
              <a:lnSpc>
                <a:spcPct val="90000"/>
              </a:lnSpc>
            </a:pPr>
            <a:r>
              <a:rPr lang="en-US" sz="2800" smtClean="0"/>
              <a:t>Method</a:t>
            </a:r>
          </a:p>
          <a:p>
            <a:pPr lvl="1">
              <a:lnSpc>
                <a:spcPct val="90000"/>
              </a:lnSpc>
            </a:pPr>
            <a:r>
              <a:rPr lang="en-US" sz="2800" smtClean="0"/>
              <a:t>Property</a:t>
            </a:r>
          </a:p>
          <a:p>
            <a:pPr lvl="1">
              <a:lnSpc>
                <a:spcPct val="90000"/>
              </a:lnSpc>
            </a:pPr>
            <a:r>
              <a:rPr lang="en-US" sz="2800" smtClean="0"/>
              <a:t>Event</a:t>
            </a:r>
          </a:p>
        </p:txBody>
      </p:sp>
    </p:spTree>
    <p:extLst>
      <p:ext uri="{BB962C8B-B14F-4D97-AF65-F5344CB8AC3E}">
        <p14:creationId xmlns:p14="http://schemas.microsoft.com/office/powerpoint/2010/main" val="28169205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49263" y="620688"/>
            <a:ext cx="8229600" cy="926976"/>
          </a:xfrm>
        </p:spPr>
        <p:txBody>
          <a:bodyPr/>
          <a:lstStyle/>
          <a:p>
            <a:pPr algn="ctr"/>
            <a:r>
              <a:rPr lang="en-US" sz="5400" dirty="0" smtClean="0"/>
              <a:t>.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NET is cross-platform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1214438" y="3938588"/>
            <a:ext cx="6626225" cy="2133600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grpSp>
        <p:nvGrpSpPr>
          <p:cNvPr id="17413" name="Group 181"/>
          <p:cNvGrpSpPr>
            <a:grpSpLocks/>
          </p:cNvGrpSpPr>
          <p:nvPr/>
        </p:nvGrpSpPr>
        <p:grpSpPr bwMode="auto">
          <a:xfrm>
            <a:off x="1811338" y="3028950"/>
            <a:ext cx="5462587" cy="2947988"/>
            <a:chOff x="1811314" y="2662238"/>
            <a:chExt cx="5462588" cy="2947988"/>
          </a:xfrm>
        </p:grpSpPr>
        <p:sp>
          <p:nvSpPr>
            <p:cNvPr id="17414" name="Rectangle 4"/>
            <p:cNvSpPr>
              <a:spLocks noChangeArrowheads="1"/>
            </p:cNvSpPr>
            <p:nvPr/>
          </p:nvSpPr>
          <p:spPr bwMode="blackWhite">
            <a:xfrm>
              <a:off x="3406752" y="2662238"/>
              <a:ext cx="2351087" cy="4714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82562" tIns="92075" rIns="182562" bIns="92075">
              <a:spAutoFit/>
            </a:bodyPr>
            <a:lstStyle/>
            <a:p>
              <a:pPr marL="9525" indent="-9525" algn="ctr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altLang="en-US" b="1">
                  <a:latin typeface="Constantia" pitchFamily="18" charset="0"/>
                </a:rPr>
                <a:t>APP.exe</a:t>
              </a:r>
            </a:p>
          </p:txBody>
        </p:sp>
        <p:grpSp>
          <p:nvGrpSpPr>
            <p:cNvPr id="17415" name="Group 6"/>
            <p:cNvGrpSpPr>
              <a:grpSpLocks/>
            </p:cNvGrpSpPr>
            <p:nvPr/>
          </p:nvGrpSpPr>
          <p:grpSpPr bwMode="auto">
            <a:xfrm>
              <a:off x="1895452" y="3760788"/>
              <a:ext cx="604837" cy="1169988"/>
              <a:chOff x="921" y="2812"/>
              <a:chExt cx="381" cy="737"/>
            </a:xfrm>
          </p:grpSpPr>
          <p:sp>
            <p:nvSpPr>
              <p:cNvPr id="17518" name="Rectangle 7"/>
              <p:cNvSpPr>
                <a:spLocks noChangeArrowheads="1"/>
              </p:cNvSpPr>
              <p:nvPr/>
            </p:nvSpPr>
            <p:spPr bwMode="auto">
              <a:xfrm>
                <a:off x="921" y="2812"/>
                <a:ext cx="381" cy="735"/>
              </a:xfrm>
              <a:prstGeom prst="rect">
                <a:avLst/>
              </a:prstGeom>
              <a:solidFill>
                <a:srgbClr val="F2F2F2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19" name="Rectangle 8"/>
              <p:cNvSpPr>
                <a:spLocks noChangeArrowheads="1"/>
              </p:cNvSpPr>
              <p:nvPr/>
            </p:nvSpPr>
            <p:spPr bwMode="auto">
              <a:xfrm>
                <a:off x="921" y="2812"/>
                <a:ext cx="381" cy="735"/>
              </a:xfrm>
              <a:prstGeom prst="rect">
                <a:avLst/>
              </a:prstGeom>
              <a:noFill/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20" name="Rectangle 9"/>
              <p:cNvSpPr>
                <a:spLocks noChangeArrowheads="1"/>
              </p:cNvSpPr>
              <p:nvPr/>
            </p:nvSpPr>
            <p:spPr bwMode="auto">
              <a:xfrm>
                <a:off x="942" y="3188"/>
                <a:ext cx="298" cy="294"/>
              </a:xfrm>
              <a:prstGeom prst="rect">
                <a:avLst/>
              </a:prstGeom>
              <a:noFill/>
              <a:ln w="6350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21" name="Freeform 10"/>
              <p:cNvSpPr>
                <a:spLocks/>
              </p:cNvSpPr>
              <p:nvPr/>
            </p:nvSpPr>
            <p:spPr bwMode="auto">
              <a:xfrm>
                <a:off x="942" y="2847"/>
                <a:ext cx="298" cy="261"/>
              </a:xfrm>
              <a:custGeom>
                <a:avLst/>
                <a:gdLst>
                  <a:gd name="T0" fmla="*/ 0 w 298"/>
                  <a:gd name="T1" fmla="*/ 0 h 261"/>
                  <a:gd name="T2" fmla="*/ 298 w 298"/>
                  <a:gd name="T3" fmla="*/ 0 h 261"/>
                  <a:gd name="T4" fmla="*/ 298 w 298"/>
                  <a:gd name="T5" fmla="*/ 261 h 261"/>
                  <a:gd name="T6" fmla="*/ 0 w 298"/>
                  <a:gd name="T7" fmla="*/ 261 h 261"/>
                  <a:gd name="T8" fmla="*/ 0 w 298"/>
                  <a:gd name="T9" fmla="*/ 2 h 261"/>
                  <a:gd name="T10" fmla="*/ 0 w 298"/>
                  <a:gd name="T11" fmla="*/ 261 h 261"/>
                  <a:gd name="T12" fmla="*/ 252 w 298"/>
                  <a:gd name="T13" fmla="*/ 261 h 26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98"/>
                  <a:gd name="T22" fmla="*/ 0 h 261"/>
                  <a:gd name="T23" fmla="*/ 298 w 298"/>
                  <a:gd name="T24" fmla="*/ 261 h 26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98" h="261">
                    <a:moveTo>
                      <a:pt x="0" y="0"/>
                    </a:moveTo>
                    <a:lnTo>
                      <a:pt x="298" y="0"/>
                    </a:lnTo>
                    <a:lnTo>
                      <a:pt x="298" y="261"/>
                    </a:lnTo>
                    <a:lnTo>
                      <a:pt x="0" y="261"/>
                    </a:lnTo>
                    <a:lnTo>
                      <a:pt x="0" y="2"/>
                    </a:lnTo>
                    <a:lnTo>
                      <a:pt x="0" y="261"/>
                    </a:lnTo>
                    <a:lnTo>
                      <a:pt x="252" y="261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22" name="Line 11"/>
              <p:cNvSpPr>
                <a:spLocks noChangeShapeType="1"/>
              </p:cNvSpPr>
              <p:nvPr/>
            </p:nvSpPr>
            <p:spPr bwMode="auto">
              <a:xfrm>
                <a:off x="940" y="3023"/>
                <a:ext cx="300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23" name="Oval 12"/>
              <p:cNvSpPr>
                <a:spLocks noChangeArrowheads="1"/>
              </p:cNvSpPr>
              <p:nvPr/>
            </p:nvSpPr>
            <p:spPr bwMode="auto">
              <a:xfrm>
                <a:off x="1035" y="3423"/>
                <a:ext cx="9" cy="10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24" name="Oval 13"/>
              <p:cNvSpPr>
                <a:spLocks noChangeArrowheads="1"/>
              </p:cNvSpPr>
              <p:nvPr/>
            </p:nvSpPr>
            <p:spPr bwMode="auto">
              <a:xfrm>
                <a:off x="1035" y="3423"/>
                <a:ext cx="9" cy="10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25" name="Oval 14"/>
              <p:cNvSpPr>
                <a:spLocks noChangeArrowheads="1"/>
              </p:cNvSpPr>
              <p:nvPr/>
            </p:nvSpPr>
            <p:spPr bwMode="auto">
              <a:xfrm>
                <a:off x="1062" y="3423"/>
                <a:ext cx="8" cy="10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26" name="Oval 15"/>
              <p:cNvSpPr>
                <a:spLocks noChangeArrowheads="1"/>
              </p:cNvSpPr>
              <p:nvPr/>
            </p:nvSpPr>
            <p:spPr bwMode="auto">
              <a:xfrm>
                <a:off x="1062" y="3423"/>
                <a:ext cx="8" cy="10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27" name="Oval 16"/>
              <p:cNvSpPr>
                <a:spLocks noChangeArrowheads="1"/>
              </p:cNvSpPr>
              <p:nvPr/>
            </p:nvSpPr>
            <p:spPr bwMode="auto">
              <a:xfrm>
                <a:off x="1087" y="3423"/>
                <a:ext cx="10" cy="10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28" name="Oval 17"/>
              <p:cNvSpPr>
                <a:spLocks noChangeArrowheads="1"/>
              </p:cNvSpPr>
              <p:nvPr/>
            </p:nvSpPr>
            <p:spPr bwMode="auto">
              <a:xfrm>
                <a:off x="1087" y="3423"/>
                <a:ext cx="10" cy="10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29" name="Oval 18"/>
              <p:cNvSpPr>
                <a:spLocks noChangeArrowheads="1"/>
              </p:cNvSpPr>
              <p:nvPr/>
            </p:nvSpPr>
            <p:spPr bwMode="auto">
              <a:xfrm>
                <a:off x="1116" y="3423"/>
                <a:ext cx="8" cy="10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30" name="Oval 19"/>
              <p:cNvSpPr>
                <a:spLocks noChangeArrowheads="1"/>
              </p:cNvSpPr>
              <p:nvPr/>
            </p:nvSpPr>
            <p:spPr bwMode="auto">
              <a:xfrm>
                <a:off x="1116" y="3423"/>
                <a:ext cx="8" cy="10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31" name="Oval 20"/>
              <p:cNvSpPr>
                <a:spLocks noChangeArrowheads="1"/>
              </p:cNvSpPr>
              <p:nvPr/>
            </p:nvSpPr>
            <p:spPr bwMode="auto">
              <a:xfrm>
                <a:off x="1035" y="3445"/>
                <a:ext cx="9" cy="7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32" name="Oval 21"/>
              <p:cNvSpPr>
                <a:spLocks noChangeArrowheads="1"/>
              </p:cNvSpPr>
              <p:nvPr/>
            </p:nvSpPr>
            <p:spPr bwMode="auto">
              <a:xfrm>
                <a:off x="1035" y="3445"/>
                <a:ext cx="9" cy="7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33" name="Oval 22"/>
              <p:cNvSpPr>
                <a:spLocks noChangeArrowheads="1"/>
              </p:cNvSpPr>
              <p:nvPr/>
            </p:nvSpPr>
            <p:spPr bwMode="auto">
              <a:xfrm>
                <a:off x="1062" y="3445"/>
                <a:ext cx="8" cy="7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34" name="Oval 23"/>
              <p:cNvSpPr>
                <a:spLocks noChangeArrowheads="1"/>
              </p:cNvSpPr>
              <p:nvPr/>
            </p:nvSpPr>
            <p:spPr bwMode="auto">
              <a:xfrm>
                <a:off x="1062" y="3445"/>
                <a:ext cx="8" cy="7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35" name="Oval 24"/>
              <p:cNvSpPr>
                <a:spLocks noChangeArrowheads="1"/>
              </p:cNvSpPr>
              <p:nvPr/>
            </p:nvSpPr>
            <p:spPr bwMode="auto">
              <a:xfrm>
                <a:off x="1087" y="3445"/>
                <a:ext cx="10" cy="7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36" name="Oval 25"/>
              <p:cNvSpPr>
                <a:spLocks noChangeArrowheads="1"/>
              </p:cNvSpPr>
              <p:nvPr/>
            </p:nvSpPr>
            <p:spPr bwMode="auto">
              <a:xfrm>
                <a:off x="1087" y="3445"/>
                <a:ext cx="10" cy="7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37" name="Oval 26"/>
              <p:cNvSpPr>
                <a:spLocks noChangeArrowheads="1"/>
              </p:cNvSpPr>
              <p:nvPr/>
            </p:nvSpPr>
            <p:spPr bwMode="auto">
              <a:xfrm>
                <a:off x="1116" y="3445"/>
                <a:ext cx="8" cy="7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38" name="Oval 27"/>
              <p:cNvSpPr>
                <a:spLocks noChangeArrowheads="1"/>
              </p:cNvSpPr>
              <p:nvPr/>
            </p:nvSpPr>
            <p:spPr bwMode="auto">
              <a:xfrm>
                <a:off x="1116" y="3445"/>
                <a:ext cx="8" cy="7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39" name="Oval 28"/>
              <p:cNvSpPr>
                <a:spLocks noChangeArrowheads="1"/>
              </p:cNvSpPr>
              <p:nvPr/>
            </p:nvSpPr>
            <p:spPr bwMode="auto">
              <a:xfrm>
                <a:off x="1035" y="3466"/>
                <a:ext cx="9" cy="8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40" name="Oval 29"/>
              <p:cNvSpPr>
                <a:spLocks noChangeArrowheads="1"/>
              </p:cNvSpPr>
              <p:nvPr/>
            </p:nvSpPr>
            <p:spPr bwMode="auto">
              <a:xfrm>
                <a:off x="1035" y="3466"/>
                <a:ext cx="9" cy="8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41" name="Oval 30"/>
              <p:cNvSpPr>
                <a:spLocks noChangeArrowheads="1"/>
              </p:cNvSpPr>
              <p:nvPr/>
            </p:nvSpPr>
            <p:spPr bwMode="auto">
              <a:xfrm>
                <a:off x="1062" y="3466"/>
                <a:ext cx="8" cy="8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42" name="Oval 31"/>
              <p:cNvSpPr>
                <a:spLocks noChangeArrowheads="1"/>
              </p:cNvSpPr>
              <p:nvPr/>
            </p:nvSpPr>
            <p:spPr bwMode="auto">
              <a:xfrm>
                <a:off x="1062" y="3466"/>
                <a:ext cx="8" cy="8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43" name="Oval 32"/>
              <p:cNvSpPr>
                <a:spLocks noChangeArrowheads="1"/>
              </p:cNvSpPr>
              <p:nvPr/>
            </p:nvSpPr>
            <p:spPr bwMode="auto">
              <a:xfrm>
                <a:off x="1089" y="3466"/>
                <a:ext cx="9" cy="8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44" name="Oval 33"/>
              <p:cNvSpPr>
                <a:spLocks noChangeArrowheads="1"/>
              </p:cNvSpPr>
              <p:nvPr/>
            </p:nvSpPr>
            <p:spPr bwMode="auto">
              <a:xfrm>
                <a:off x="1089" y="3466"/>
                <a:ext cx="9" cy="8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45" name="Oval 34"/>
              <p:cNvSpPr>
                <a:spLocks noChangeArrowheads="1"/>
              </p:cNvSpPr>
              <p:nvPr/>
            </p:nvSpPr>
            <p:spPr bwMode="auto">
              <a:xfrm>
                <a:off x="1116" y="3466"/>
                <a:ext cx="8" cy="8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46" name="Oval 35"/>
              <p:cNvSpPr>
                <a:spLocks noChangeArrowheads="1"/>
              </p:cNvSpPr>
              <p:nvPr/>
            </p:nvSpPr>
            <p:spPr bwMode="auto">
              <a:xfrm>
                <a:off x="1116" y="3466"/>
                <a:ext cx="8" cy="8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47" name="Oval 36"/>
              <p:cNvSpPr>
                <a:spLocks noChangeArrowheads="1"/>
              </p:cNvSpPr>
              <p:nvPr/>
            </p:nvSpPr>
            <p:spPr bwMode="auto">
              <a:xfrm>
                <a:off x="1141" y="3423"/>
                <a:ext cx="8" cy="10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48" name="Oval 37"/>
              <p:cNvSpPr>
                <a:spLocks noChangeArrowheads="1"/>
              </p:cNvSpPr>
              <p:nvPr/>
            </p:nvSpPr>
            <p:spPr bwMode="auto">
              <a:xfrm>
                <a:off x="1141" y="3423"/>
                <a:ext cx="8" cy="10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49" name="Oval 38"/>
              <p:cNvSpPr>
                <a:spLocks noChangeArrowheads="1"/>
              </p:cNvSpPr>
              <p:nvPr/>
            </p:nvSpPr>
            <p:spPr bwMode="auto">
              <a:xfrm>
                <a:off x="1141" y="3445"/>
                <a:ext cx="8" cy="7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50" name="Oval 39"/>
              <p:cNvSpPr>
                <a:spLocks noChangeArrowheads="1"/>
              </p:cNvSpPr>
              <p:nvPr/>
            </p:nvSpPr>
            <p:spPr bwMode="auto">
              <a:xfrm>
                <a:off x="1141" y="3445"/>
                <a:ext cx="8" cy="7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51" name="Oval 40"/>
              <p:cNvSpPr>
                <a:spLocks noChangeArrowheads="1"/>
              </p:cNvSpPr>
              <p:nvPr/>
            </p:nvSpPr>
            <p:spPr bwMode="auto">
              <a:xfrm>
                <a:off x="1141" y="3466"/>
                <a:ext cx="8" cy="8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52" name="Oval 41"/>
              <p:cNvSpPr>
                <a:spLocks noChangeArrowheads="1"/>
              </p:cNvSpPr>
              <p:nvPr/>
            </p:nvSpPr>
            <p:spPr bwMode="auto">
              <a:xfrm>
                <a:off x="1141" y="3466"/>
                <a:ext cx="8" cy="8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53" name="Line 42"/>
              <p:cNvSpPr>
                <a:spLocks noChangeShapeType="1"/>
              </p:cNvSpPr>
              <p:nvPr/>
            </p:nvSpPr>
            <p:spPr bwMode="auto">
              <a:xfrm>
                <a:off x="989" y="3484"/>
                <a:ext cx="1" cy="65"/>
              </a:xfrm>
              <a:prstGeom prst="line">
                <a:avLst/>
              </a:prstGeom>
              <a:noFill/>
              <a:ln w="793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54" name="Rectangle 43"/>
              <p:cNvSpPr>
                <a:spLocks noChangeArrowheads="1"/>
              </p:cNvSpPr>
              <p:nvPr/>
            </p:nvSpPr>
            <p:spPr bwMode="auto">
              <a:xfrm>
                <a:off x="940" y="3119"/>
                <a:ext cx="302" cy="40"/>
              </a:xfrm>
              <a:prstGeom prst="rect">
                <a:avLst/>
              </a:prstGeom>
              <a:solidFill>
                <a:srgbClr val="E5E5E5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55" name="Rectangle 44"/>
              <p:cNvSpPr>
                <a:spLocks noChangeArrowheads="1"/>
              </p:cNvSpPr>
              <p:nvPr/>
            </p:nvSpPr>
            <p:spPr bwMode="auto">
              <a:xfrm>
                <a:off x="940" y="3119"/>
                <a:ext cx="302" cy="40"/>
              </a:xfrm>
              <a:prstGeom prst="rect">
                <a:avLst/>
              </a:prstGeom>
              <a:noFill/>
              <a:ln w="1588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56" name="Rectangle 45"/>
              <p:cNvSpPr>
                <a:spLocks noChangeArrowheads="1"/>
              </p:cNvSpPr>
              <p:nvPr/>
            </p:nvSpPr>
            <p:spPr bwMode="auto">
              <a:xfrm>
                <a:off x="942" y="3120"/>
                <a:ext cx="152" cy="38"/>
              </a:xfrm>
              <a:prstGeom prst="rect">
                <a:avLst/>
              </a:prstGeom>
              <a:solidFill>
                <a:srgbClr val="E5E5E5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57" name="Rectangle 46"/>
              <p:cNvSpPr>
                <a:spLocks noChangeArrowheads="1"/>
              </p:cNvSpPr>
              <p:nvPr/>
            </p:nvSpPr>
            <p:spPr bwMode="auto">
              <a:xfrm>
                <a:off x="942" y="3120"/>
                <a:ext cx="152" cy="38"/>
              </a:xfrm>
              <a:prstGeom prst="rect">
                <a:avLst/>
              </a:prstGeom>
              <a:noFill/>
              <a:ln w="4763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58" name="Rectangle 47"/>
              <p:cNvSpPr>
                <a:spLocks noChangeArrowheads="1"/>
              </p:cNvSpPr>
              <p:nvPr/>
            </p:nvSpPr>
            <p:spPr bwMode="auto">
              <a:xfrm>
                <a:off x="946" y="3133"/>
                <a:ext cx="144" cy="5"/>
              </a:xfrm>
              <a:prstGeom prst="rect">
                <a:avLst/>
              </a:prstGeom>
              <a:solidFill>
                <a:srgbClr val="D8D8D8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59" name="Rectangle 48"/>
              <p:cNvSpPr>
                <a:spLocks noChangeArrowheads="1"/>
              </p:cNvSpPr>
              <p:nvPr/>
            </p:nvSpPr>
            <p:spPr bwMode="auto">
              <a:xfrm>
                <a:off x="946" y="3133"/>
                <a:ext cx="144" cy="5"/>
              </a:xfrm>
              <a:prstGeom prst="rect">
                <a:avLst/>
              </a:prstGeom>
              <a:noFill/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60" name="Rectangle 49"/>
              <p:cNvSpPr>
                <a:spLocks noChangeArrowheads="1"/>
              </p:cNvSpPr>
              <p:nvPr/>
            </p:nvSpPr>
            <p:spPr bwMode="auto">
              <a:xfrm>
                <a:off x="995" y="3137"/>
                <a:ext cx="46" cy="6"/>
              </a:xfrm>
              <a:prstGeom prst="rect">
                <a:avLst/>
              </a:prstGeom>
              <a:solidFill>
                <a:srgbClr val="F2F2F2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61" name="Rectangle 50"/>
              <p:cNvSpPr>
                <a:spLocks noChangeArrowheads="1"/>
              </p:cNvSpPr>
              <p:nvPr/>
            </p:nvSpPr>
            <p:spPr bwMode="auto">
              <a:xfrm>
                <a:off x="995" y="3137"/>
                <a:ext cx="46" cy="6"/>
              </a:xfrm>
              <a:prstGeom prst="rect">
                <a:avLst/>
              </a:prstGeom>
              <a:noFill/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62" name="Freeform 51"/>
              <p:cNvSpPr>
                <a:spLocks/>
              </p:cNvSpPr>
              <p:nvPr/>
            </p:nvSpPr>
            <p:spPr bwMode="auto">
              <a:xfrm>
                <a:off x="992" y="3129"/>
                <a:ext cx="51" cy="2"/>
              </a:xfrm>
              <a:custGeom>
                <a:avLst/>
                <a:gdLst>
                  <a:gd name="T0" fmla="*/ 49 w 51"/>
                  <a:gd name="T1" fmla="*/ 0 h 2"/>
                  <a:gd name="T2" fmla="*/ 3 w 51"/>
                  <a:gd name="T3" fmla="*/ 0 h 2"/>
                  <a:gd name="T4" fmla="*/ 0 w 51"/>
                  <a:gd name="T5" fmla="*/ 2 h 2"/>
                  <a:gd name="T6" fmla="*/ 51 w 51"/>
                  <a:gd name="T7" fmla="*/ 2 h 2"/>
                  <a:gd name="T8" fmla="*/ 49 w 51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1"/>
                  <a:gd name="T16" fmla="*/ 0 h 2"/>
                  <a:gd name="T17" fmla="*/ 51 w 51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1" h="2">
                    <a:moveTo>
                      <a:pt x="49" y="0"/>
                    </a:moveTo>
                    <a:lnTo>
                      <a:pt x="3" y="0"/>
                    </a:lnTo>
                    <a:lnTo>
                      <a:pt x="0" y="2"/>
                    </a:lnTo>
                    <a:lnTo>
                      <a:pt x="51" y="2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E5E5E5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3" name="Freeform 52"/>
              <p:cNvSpPr>
                <a:spLocks/>
              </p:cNvSpPr>
              <p:nvPr/>
            </p:nvSpPr>
            <p:spPr bwMode="auto">
              <a:xfrm>
                <a:off x="992" y="3129"/>
                <a:ext cx="51" cy="2"/>
              </a:xfrm>
              <a:custGeom>
                <a:avLst/>
                <a:gdLst>
                  <a:gd name="T0" fmla="*/ 49 w 51"/>
                  <a:gd name="T1" fmla="*/ 0 h 2"/>
                  <a:gd name="T2" fmla="*/ 3 w 51"/>
                  <a:gd name="T3" fmla="*/ 0 h 2"/>
                  <a:gd name="T4" fmla="*/ 0 w 51"/>
                  <a:gd name="T5" fmla="*/ 2 h 2"/>
                  <a:gd name="T6" fmla="*/ 51 w 51"/>
                  <a:gd name="T7" fmla="*/ 2 h 2"/>
                  <a:gd name="T8" fmla="*/ 49 w 51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1"/>
                  <a:gd name="T16" fmla="*/ 0 h 2"/>
                  <a:gd name="T17" fmla="*/ 51 w 51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1" h="2">
                    <a:moveTo>
                      <a:pt x="49" y="0"/>
                    </a:moveTo>
                    <a:lnTo>
                      <a:pt x="3" y="0"/>
                    </a:lnTo>
                    <a:lnTo>
                      <a:pt x="0" y="2"/>
                    </a:lnTo>
                    <a:lnTo>
                      <a:pt x="51" y="2"/>
                    </a:lnTo>
                    <a:lnTo>
                      <a:pt x="49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4" name="Freeform 53"/>
              <p:cNvSpPr>
                <a:spLocks/>
              </p:cNvSpPr>
              <p:nvPr/>
            </p:nvSpPr>
            <p:spPr bwMode="auto">
              <a:xfrm>
                <a:off x="1041" y="3134"/>
                <a:ext cx="48" cy="3"/>
              </a:xfrm>
              <a:custGeom>
                <a:avLst/>
                <a:gdLst>
                  <a:gd name="T0" fmla="*/ 46 w 48"/>
                  <a:gd name="T1" fmla="*/ 0 h 3"/>
                  <a:gd name="T2" fmla="*/ 2 w 48"/>
                  <a:gd name="T3" fmla="*/ 0 h 3"/>
                  <a:gd name="T4" fmla="*/ 0 w 48"/>
                  <a:gd name="T5" fmla="*/ 3 h 3"/>
                  <a:gd name="T6" fmla="*/ 48 w 48"/>
                  <a:gd name="T7" fmla="*/ 3 h 3"/>
                  <a:gd name="T8" fmla="*/ 46 w 48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3"/>
                  <a:gd name="T17" fmla="*/ 48 w 48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3">
                    <a:moveTo>
                      <a:pt x="46" y="0"/>
                    </a:moveTo>
                    <a:lnTo>
                      <a:pt x="2" y="0"/>
                    </a:lnTo>
                    <a:lnTo>
                      <a:pt x="0" y="3"/>
                    </a:lnTo>
                    <a:lnTo>
                      <a:pt x="48" y="3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CCCCCC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5" name="Freeform 54"/>
              <p:cNvSpPr>
                <a:spLocks/>
              </p:cNvSpPr>
              <p:nvPr/>
            </p:nvSpPr>
            <p:spPr bwMode="auto">
              <a:xfrm>
                <a:off x="1041" y="3134"/>
                <a:ext cx="48" cy="3"/>
              </a:xfrm>
              <a:custGeom>
                <a:avLst/>
                <a:gdLst>
                  <a:gd name="T0" fmla="*/ 46 w 48"/>
                  <a:gd name="T1" fmla="*/ 0 h 3"/>
                  <a:gd name="T2" fmla="*/ 2 w 48"/>
                  <a:gd name="T3" fmla="*/ 0 h 3"/>
                  <a:gd name="T4" fmla="*/ 0 w 48"/>
                  <a:gd name="T5" fmla="*/ 3 h 3"/>
                  <a:gd name="T6" fmla="*/ 48 w 48"/>
                  <a:gd name="T7" fmla="*/ 3 h 3"/>
                  <a:gd name="T8" fmla="*/ 46 w 48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3"/>
                  <a:gd name="T17" fmla="*/ 48 w 48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3">
                    <a:moveTo>
                      <a:pt x="46" y="0"/>
                    </a:moveTo>
                    <a:lnTo>
                      <a:pt x="2" y="0"/>
                    </a:lnTo>
                    <a:lnTo>
                      <a:pt x="0" y="3"/>
                    </a:lnTo>
                    <a:lnTo>
                      <a:pt x="48" y="3"/>
                    </a:lnTo>
                    <a:lnTo>
                      <a:pt x="46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6" name="Freeform 55"/>
              <p:cNvSpPr>
                <a:spLocks/>
              </p:cNvSpPr>
              <p:nvPr/>
            </p:nvSpPr>
            <p:spPr bwMode="auto">
              <a:xfrm>
                <a:off x="995" y="3137"/>
                <a:ext cx="3" cy="6"/>
              </a:xfrm>
              <a:custGeom>
                <a:avLst/>
                <a:gdLst>
                  <a:gd name="T0" fmla="*/ 0 w 3"/>
                  <a:gd name="T1" fmla="*/ 0 h 6"/>
                  <a:gd name="T2" fmla="*/ 0 w 3"/>
                  <a:gd name="T3" fmla="*/ 0 h 6"/>
                  <a:gd name="T4" fmla="*/ 0 w 3"/>
                  <a:gd name="T5" fmla="*/ 6 h 6"/>
                  <a:gd name="T6" fmla="*/ 3 w 3"/>
                  <a:gd name="T7" fmla="*/ 0 h 6"/>
                  <a:gd name="T8" fmla="*/ 0 w 3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6"/>
                  <a:gd name="T17" fmla="*/ 3 w 3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6">
                    <a:moveTo>
                      <a:pt x="0" y="0"/>
                    </a:moveTo>
                    <a:lnTo>
                      <a:pt x="0" y="0"/>
                    </a:lnTo>
                    <a:lnTo>
                      <a:pt x="0" y="6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7" name="Freeform 56"/>
              <p:cNvSpPr>
                <a:spLocks/>
              </p:cNvSpPr>
              <p:nvPr/>
            </p:nvSpPr>
            <p:spPr bwMode="auto">
              <a:xfrm>
                <a:off x="995" y="3137"/>
                <a:ext cx="3" cy="6"/>
              </a:xfrm>
              <a:custGeom>
                <a:avLst/>
                <a:gdLst>
                  <a:gd name="T0" fmla="*/ 0 w 3"/>
                  <a:gd name="T1" fmla="*/ 0 h 6"/>
                  <a:gd name="T2" fmla="*/ 0 w 3"/>
                  <a:gd name="T3" fmla="*/ 0 h 6"/>
                  <a:gd name="T4" fmla="*/ 0 w 3"/>
                  <a:gd name="T5" fmla="*/ 6 h 6"/>
                  <a:gd name="T6" fmla="*/ 3 w 3"/>
                  <a:gd name="T7" fmla="*/ 0 h 6"/>
                  <a:gd name="T8" fmla="*/ 0 w 3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6"/>
                  <a:gd name="T17" fmla="*/ 3 w 3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6">
                    <a:moveTo>
                      <a:pt x="0" y="0"/>
                    </a:moveTo>
                    <a:lnTo>
                      <a:pt x="0" y="0"/>
                    </a:lnTo>
                    <a:lnTo>
                      <a:pt x="0" y="6"/>
                    </a:lnTo>
                    <a:lnTo>
                      <a:pt x="3" y="0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8" name="Freeform 57"/>
              <p:cNvSpPr>
                <a:spLocks/>
              </p:cNvSpPr>
              <p:nvPr/>
            </p:nvSpPr>
            <p:spPr bwMode="auto">
              <a:xfrm>
                <a:off x="1037" y="3137"/>
                <a:ext cx="3" cy="6"/>
              </a:xfrm>
              <a:custGeom>
                <a:avLst/>
                <a:gdLst>
                  <a:gd name="T0" fmla="*/ 3 w 3"/>
                  <a:gd name="T1" fmla="*/ 0 h 6"/>
                  <a:gd name="T2" fmla="*/ 3 w 3"/>
                  <a:gd name="T3" fmla="*/ 0 h 6"/>
                  <a:gd name="T4" fmla="*/ 3 w 3"/>
                  <a:gd name="T5" fmla="*/ 6 h 6"/>
                  <a:gd name="T6" fmla="*/ 0 w 3"/>
                  <a:gd name="T7" fmla="*/ 0 h 6"/>
                  <a:gd name="T8" fmla="*/ 3 w 3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6"/>
                  <a:gd name="T17" fmla="*/ 3 w 3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6">
                    <a:moveTo>
                      <a:pt x="3" y="0"/>
                    </a:moveTo>
                    <a:lnTo>
                      <a:pt x="3" y="0"/>
                    </a:lnTo>
                    <a:lnTo>
                      <a:pt x="3" y="6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9" name="Freeform 58"/>
              <p:cNvSpPr>
                <a:spLocks/>
              </p:cNvSpPr>
              <p:nvPr/>
            </p:nvSpPr>
            <p:spPr bwMode="auto">
              <a:xfrm>
                <a:off x="1037" y="3137"/>
                <a:ext cx="3" cy="6"/>
              </a:xfrm>
              <a:custGeom>
                <a:avLst/>
                <a:gdLst>
                  <a:gd name="T0" fmla="*/ 3 w 3"/>
                  <a:gd name="T1" fmla="*/ 0 h 6"/>
                  <a:gd name="T2" fmla="*/ 3 w 3"/>
                  <a:gd name="T3" fmla="*/ 0 h 6"/>
                  <a:gd name="T4" fmla="*/ 3 w 3"/>
                  <a:gd name="T5" fmla="*/ 6 h 6"/>
                  <a:gd name="T6" fmla="*/ 0 w 3"/>
                  <a:gd name="T7" fmla="*/ 0 h 6"/>
                  <a:gd name="T8" fmla="*/ 3 w 3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6"/>
                  <a:gd name="T17" fmla="*/ 3 w 3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6">
                    <a:moveTo>
                      <a:pt x="3" y="0"/>
                    </a:moveTo>
                    <a:lnTo>
                      <a:pt x="3" y="0"/>
                    </a:lnTo>
                    <a:lnTo>
                      <a:pt x="3" y="6"/>
                    </a:lnTo>
                    <a:lnTo>
                      <a:pt x="0" y="0"/>
                    </a:lnTo>
                    <a:lnTo>
                      <a:pt x="3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0" name="Rectangle 59"/>
              <p:cNvSpPr>
                <a:spLocks noChangeArrowheads="1"/>
              </p:cNvSpPr>
              <p:nvPr/>
            </p:nvSpPr>
            <p:spPr bwMode="auto">
              <a:xfrm>
                <a:off x="978" y="3146"/>
                <a:ext cx="9" cy="3"/>
              </a:xfrm>
              <a:prstGeom prst="rect">
                <a:avLst/>
              </a:prstGeom>
              <a:solidFill>
                <a:srgbClr val="83FF00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71" name="Rectangle 60"/>
              <p:cNvSpPr>
                <a:spLocks noChangeArrowheads="1"/>
              </p:cNvSpPr>
              <p:nvPr/>
            </p:nvSpPr>
            <p:spPr bwMode="auto">
              <a:xfrm>
                <a:off x="978" y="3146"/>
                <a:ext cx="9" cy="3"/>
              </a:xfrm>
              <a:prstGeom prst="rect">
                <a:avLst/>
              </a:prstGeom>
              <a:noFill/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72" name="Freeform 61"/>
              <p:cNvSpPr>
                <a:spLocks/>
              </p:cNvSpPr>
              <p:nvPr/>
            </p:nvSpPr>
            <p:spPr bwMode="auto">
              <a:xfrm>
                <a:off x="945" y="3134"/>
                <a:ext cx="47" cy="3"/>
              </a:xfrm>
              <a:custGeom>
                <a:avLst/>
                <a:gdLst>
                  <a:gd name="T0" fmla="*/ 47 w 47"/>
                  <a:gd name="T1" fmla="*/ 0 h 3"/>
                  <a:gd name="T2" fmla="*/ 1 w 47"/>
                  <a:gd name="T3" fmla="*/ 0 h 3"/>
                  <a:gd name="T4" fmla="*/ 0 w 47"/>
                  <a:gd name="T5" fmla="*/ 3 h 3"/>
                  <a:gd name="T6" fmla="*/ 47 w 47"/>
                  <a:gd name="T7" fmla="*/ 3 h 3"/>
                  <a:gd name="T8" fmla="*/ 47 w 47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"/>
                  <a:gd name="T16" fmla="*/ 0 h 3"/>
                  <a:gd name="T17" fmla="*/ 47 w 47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" h="3">
                    <a:moveTo>
                      <a:pt x="47" y="0"/>
                    </a:moveTo>
                    <a:lnTo>
                      <a:pt x="1" y="0"/>
                    </a:lnTo>
                    <a:lnTo>
                      <a:pt x="0" y="3"/>
                    </a:lnTo>
                    <a:lnTo>
                      <a:pt x="47" y="3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CCCCCC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3" name="Freeform 62"/>
              <p:cNvSpPr>
                <a:spLocks/>
              </p:cNvSpPr>
              <p:nvPr/>
            </p:nvSpPr>
            <p:spPr bwMode="auto">
              <a:xfrm>
                <a:off x="945" y="3134"/>
                <a:ext cx="47" cy="3"/>
              </a:xfrm>
              <a:custGeom>
                <a:avLst/>
                <a:gdLst>
                  <a:gd name="T0" fmla="*/ 47 w 47"/>
                  <a:gd name="T1" fmla="*/ 0 h 3"/>
                  <a:gd name="T2" fmla="*/ 1 w 47"/>
                  <a:gd name="T3" fmla="*/ 0 h 3"/>
                  <a:gd name="T4" fmla="*/ 0 w 47"/>
                  <a:gd name="T5" fmla="*/ 3 h 3"/>
                  <a:gd name="T6" fmla="*/ 47 w 47"/>
                  <a:gd name="T7" fmla="*/ 3 h 3"/>
                  <a:gd name="T8" fmla="*/ 47 w 47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"/>
                  <a:gd name="T16" fmla="*/ 0 h 3"/>
                  <a:gd name="T17" fmla="*/ 47 w 47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" h="3">
                    <a:moveTo>
                      <a:pt x="47" y="0"/>
                    </a:moveTo>
                    <a:lnTo>
                      <a:pt x="1" y="0"/>
                    </a:lnTo>
                    <a:lnTo>
                      <a:pt x="0" y="3"/>
                    </a:lnTo>
                    <a:lnTo>
                      <a:pt x="47" y="3"/>
                    </a:lnTo>
                    <a:lnTo>
                      <a:pt x="47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4" name="Freeform 63"/>
              <p:cNvSpPr>
                <a:spLocks/>
              </p:cNvSpPr>
              <p:nvPr/>
            </p:nvSpPr>
            <p:spPr bwMode="auto">
              <a:xfrm>
                <a:off x="1049" y="3145"/>
                <a:ext cx="16" cy="5"/>
              </a:xfrm>
              <a:custGeom>
                <a:avLst/>
                <a:gdLst>
                  <a:gd name="T0" fmla="*/ 16 w 16"/>
                  <a:gd name="T1" fmla="*/ 2 h 5"/>
                  <a:gd name="T2" fmla="*/ 16 w 16"/>
                  <a:gd name="T3" fmla="*/ 2 h 5"/>
                  <a:gd name="T4" fmla="*/ 16 w 16"/>
                  <a:gd name="T5" fmla="*/ 2 h 5"/>
                  <a:gd name="T6" fmla="*/ 15 w 16"/>
                  <a:gd name="T7" fmla="*/ 1 h 5"/>
                  <a:gd name="T8" fmla="*/ 15 w 16"/>
                  <a:gd name="T9" fmla="*/ 1 h 5"/>
                  <a:gd name="T10" fmla="*/ 15 w 16"/>
                  <a:gd name="T11" fmla="*/ 1 h 5"/>
                  <a:gd name="T12" fmla="*/ 15 w 16"/>
                  <a:gd name="T13" fmla="*/ 1 h 5"/>
                  <a:gd name="T14" fmla="*/ 13 w 16"/>
                  <a:gd name="T15" fmla="*/ 0 h 5"/>
                  <a:gd name="T16" fmla="*/ 13 w 16"/>
                  <a:gd name="T17" fmla="*/ 0 h 5"/>
                  <a:gd name="T18" fmla="*/ 3 w 16"/>
                  <a:gd name="T19" fmla="*/ 0 h 5"/>
                  <a:gd name="T20" fmla="*/ 1 w 16"/>
                  <a:gd name="T21" fmla="*/ 0 h 5"/>
                  <a:gd name="T22" fmla="*/ 1 w 16"/>
                  <a:gd name="T23" fmla="*/ 1 h 5"/>
                  <a:gd name="T24" fmla="*/ 1 w 16"/>
                  <a:gd name="T25" fmla="*/ 1 h 5"/>
                  <a:gd name="T26" fmla="*/ 0 w 16"/>
                  <a:gd name="T27" fmla="*/ 1 h 5"/>
                  <a:gd name="T28" fmla="*/ 0 w 16"/>
                  <a:gd name="T29" fmla="*/ 1 h 5"/>
                  <a:gd name="T30" fmla="*/ 0 w 16"/>
                  <a:gd name="T31" fmla="*/ 2 h 5"/>
                  <a:gd name="T32" fmla="*/ 0 w 16"/>
                  <a:gd name="T33" fmla="*/ 2 h 5"/>
                  <a:gd name="T34" fmla="*/ 0 w 16"/>
                  <a:gd name="T35" fmla="*/ 2 h 5"/>
                  <a:gd name="T36" fmla="*/ 0 w 16"/>
                  <a:gd name="T37" fmla="*/ 2 h 5"/>
                  <a:gd name="T38" fmla="*/ 0 w 16"/>
                  <a:gd name="T39" fmla="*/ 4 h 5"/>
                  <a:gd name="T40" fmla="*/ 0 w 16"/>
                  <a:gd name="T41" fmla="*/ 4 h 5"/>
                  <a:gd name="T42" fmla="*/ 0 w 16"/>
                  <a:gd name="T43" fmla="*/ 4 h 5"/>
                  <a:gd name="T44" fmla="*/ 0 w 16"/>
                  <a:gd name="T45" fmla="*/ 5 h 5"/>
                  <a:gd name="T46" fmla="*/ 1 w 16"/>
                  <a:gd name="T47" fmla="*/ 5 h 5"/>
                  <a:gd name="T48" fmla="*/ 1 w 16"/>
                  <a:gd name="T49" fmla="*/ 5 h 5"/>
                  <a:gd name="T50" fmla="*/ 1 w 16"/>
                  <a:gd name="T51" fmla="*/ 5 h 5"/>
                  <a:gd name="T52" fmla="*/ 3 w 16"/>
                  <a:gd name="T53" fmla="*/ 5 h 5"/>
                  <a:gd name="T54" fmla="*/ 13 w 16"/>
                  <a:gd name="T55" fmla="*/ 5 h 5"/>
                  <a:gd name="T56" fmla="*/ 13 w 16"/>
                  <a:gd name="T57" fmla="*/ 5 h 5"/>
                  <a:gd name="T58" fmla="*/ 15 w 16"/>
                  <a:gd name="T59" fmla="*/ 5 h 5"/>
                  <a:gd name="T60" fmla="*/ 15 w 16"/>
                  <a:gd name="T61" fmla="*/ 5 h 5"/>
                  <a:gd name="T62" fmla="*/ 15 w 16"/>
                  <a:gd name="T63" fmla="*/ 5 h 5"/>
                  <a:gd name="T64" fmla="*/ 15 w 16"/>
                  <a:gd name="T65" fmla="*/ 4 h 5"/>
                  <a:gd name="T66" fmla="*/ 16 w 16"/>
                  <a:gd name="T67" fmla="*/ 4 h 5"/>
                  <a:gd name="T68" fmla="*/ 16 w 16"/>
                  <a:gd name="T69" fmla="*/ 4 h 5"/>
                  <a:gd name="T70" fmla="*/ 16 w 16"/>
                  <a:gd name="T71" fmla="*/ 2 h 5"/>
                  <a:gd name="T72" fmla="*/ 16 w 16"/>
                  <a:gd name="T73" fmla="*/ 2 h 5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6"/>
                  <a:gd name="T112" fmla="*/ 0 h 5"/>
                  <a:gd name="T113" fmla="*/ 16 w 16"/>
                  <a:gd name="T114" fmla="*/ 5 h 5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6" h="5">
                    <a:moveTo>
                      <a:pt x="16" y="2"/>
                    </a:moveTo>
                    <a:lnTo>
                      <a:pt x="16" y="2"/>
                    </a:lnTo>
                    <a:lnTo>
                      <a:pt x="15" y="1"/>
                    </a:lnTo>
                    <a:lnTo>
                      <a:pt x="13" y="0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1" y="5"/>
                    </a:lnTo>
                    <a:lnTo>
                      <a:pt x="3" y="5"/>
                    </a:lnTo>
                    <a:lnTo>
                      <a:pt x="13" y="5"/>
                    </a:lnTo>
                    <a:lnTo>
                      <a:pt x="15" y="5"/>
                    </a:lnTo>
                    <a:lnTo>
                      <a:pt x="15" y="4"/>
                    </a:lnTo>
                    <a:lnTo>
                      <a:pt x="16" y="4"/>
                    </a:lnTo>
                    <a:lnTo>
                      <a:pt x="16" y="2"/>
                    </a:lnTo>
                    <a:close/>
                  </a:path>
                </a:pathLst>
              </a:custGeom>
              <a:solidFill>
                <a:srgbClr val="D8D8D8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5" name="Freeform 64"/>
              <p:cNvSpPr>
                <a:spLocks/>
              </p:cNvSpPr>
              <p:nvPr/>
            </p:nvSpPr>
            <p:spPr bwMode="auto">
              <a:xfrm>
                <a:off x="1049" y="3145"/>
                <a:ext cx="16" cy="5"/>
              </a:xfrm>
              <a:custGeom>
                <a:avLst/>
                <a:gdLst>
                  <a:gd name="T0" fmla="*/ 16 w 16"/>
                  <a:gd name="T1" fmla="*/ 2 h 5"/>
                  <a:gd name="T2" fmla="*/ 16 w 16"/>
                  <a:gd name="T3" fmla="*/ 2 h 5"/>
                  <a:gd name="T4" fmla="*/ 16 w 16"/>
                  <a:gd name="T5" fmla="*/ 2 h 5"/>
                  <a:gd name="T6" fmla="*/ 15 w 16"/>
                  <a:gd name="T7" fmla="*/ 1 h 5"/>
                  <a:gd name="T8" fmla="*/ 15 w 16"/>
                  <a:gd name="T9" fmla="*/ 1 h 5"/>
                  <a:gd name="T10" fmla="*/ 15 w 16"/>
                  <a:gd name="T11" fmla="*/ 1 h 5"/>
                  <a:gd name="T12" fmla="*/ 15 w 16"/>
                  <a:gd name="T13" fmla="*/ 1 h 5"/>
                  <a:gd name="T14" fmla="*/ 13 w 16"/>
                  <a:gd name="T15" fmla="*/ 0 h 5"/>
                  <a:gd name="T16" fmla="*/ 13 w 16"/>
                  <a:gd name="T17" fmla="*/ 0 h 5"/>
                  <a:gd name="T18" fmla="*/ 3 w 16"/>
                  <a:gd name="T19" fmla="*/ 0 h 5"/>
                  <a:gd name="T20" fmla="*/ 1 w 16"/>
                  <a:gd name="T21" fmla="*/ 0 h 5"/>
                  <a:gd name="T22" fmla="*/ 1 w 16"/>
                  <a:gd name="T23" fmla="*/ 1 h 5"/>
                  <a:gd name="T24" fmla="*/ 1 w 16"/>
                  <a:gd name="T25" fmla="*/ 1 h 5"/>
                  <a:gd name="T26" fmla="*/ 0 w 16"/>
                  <a:gd name="T27" fmla="*/ 1 h 5"/>
                  <a:gd name="T28" fmla="*/ 0 w 16"/>
                  <a:gd name="T29" fmla="*/ 1 h 5"/>
                  <a:gd name="T30" fmla="*/ 0 w 16"/>
                  <a:gd name="T31" fmla="*/ 2 h 5"/>
                  <a:gd name="T32" fmla="*/ 0 w 16"/>
                  <a:gd name="T33" fmla="*/ 2 h 5"/>
                  <a:gd name="T34" fmla="*/ 0 w 16"/>
                  <a:gd name="T35" fmla="*/ 2 h 5"/>
                  <a:gd name="T36" fmla="*/ 0 w 16"/>
                  <a:gd name="T37" fmla="*/ 2 h 5"/>
                  <a:gd name="T38" fmla="*/ 0 w 16"/>
                  <a:gd name="T39" fmla="*/ 4 h 5"/>
                  <a:gd name="T40" fmla="*/ 0 w 16"/>
                  <a:gd name="T41" fmla="*/ 4 h 5"/>
                  <a:gd name="T42" fmla="*/ 0 w 16"/>
                  <a:gd name="T43" fmla="*/ 4 h 5"/>
                  <a:gd name="T44" fmla="*/ 0 w 16"/>
                  <a:gd name="T45" fmla="*/ 5 h 5"/>
                  <a:gd name="T46" fmla="*/ 1 w 16"/>
                  <a:gd name="T47" fmla="*/ 5 h 5"/>
                  <a:gd name="T48" fmla="*/ 1 w 16"/>
                  <a:gd name="T49" fmla="*/ 5 h 5"/>
                  <a:gd name="T50" fmla="*/ 1 w 16"/>
                  <a:gd name="T51" fmla="*/ 5 h 5"/>
                  <a:gd name="T52" fmla="*/ 3 w 16"/>
                  <a:gd name="T53" fmla="*/ 5 h 5"/>
                  <a:gd name="T54" fmla="*/ 13 w 16"/>
                  <a:gd name="T55" fmla="*/ 5 h 5"/>
                  <a:gd name="T56" fmla="*/ 13 w 16"/>
                  <a:gd name="T57" fmla="*/ 5 h 5"/>
                  <a:gd name="T58" fmla="*/ 15 w 16"/>
                  <a:gd name="T59" fmla="*/ 5 h 5"/>
                  <a:gd name="T60" fmla="*/ 15 w 16"/>
                  <a:gd name="T61" fmla="*/ 5 h 5"/>
                  <a:gd name="T62" fmla="*/ 15 w 16"/>
                  <a:gd name="T63" fmla="*/ 5 h 5"/>
                  <a:gd name="T64" fmla="*/ 15 w 16"/>
                  <a:gd name="T65" fmla="*/ 4 h 5"/>
                  <a:gd name="T66" fmla="*/ 16 w 16"/>
                  <a:gd name="T67" fmla="*/ 4 h 5"/>
                  <a:gd name="T68" fmla="*/ 16 w 16"/>
                  <a:gd name="T69" fmla="*/ 4 h 5"/>
                  <a:gd name="T70" fmla="*/ 16 w 16"/>
                  <a:gd name="T71" fmla="*/ 2 h 5"/>
                  <a:gd name="T72" fmla="*/ 16 w 16"/>
                  <a:gd name="T73" fmla="*/ 2 h 5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6"/>
                  <a:gd name="T112" fmla="*/ 0 h 5"/>
                  <a:gd name="T113" fmla="*/ 16 w 16"/>
                  <a:gd name="T114" fmla="*/ 5 h 5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6" h="5">
                    <a:moveTo>
                      <a:pt x="16" y="2"/>
                    </a:moveTo>
                    <a:lnTo>
                      <a:pt x="16" y="2"/>
                    </a:lnTo>
                    <a:lnTo>
                      <a:pt x="15" y="1"/>
                    </a:lnTo>
                    <a:lnTo>
                      <a:pt x="13" y="0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1" y="5"/>
                    </a:lnTo>
                    <a:lnTo>
                      <a:pt x="3" y="5"/>
                    </a:lnTo>
                    <a:lnTo>
                      <a:pt x="13" y="5"/>
                    </a:lnTo>
                    <a:lnTo>
                      <a:pt x="15" y="5"/>
                    </a:lnTo>
                    <a:lnTo>
                      <a:pt x="15" y="4"/>
                    </a:lnTo>
                    <a:lnTo>
                      <a:pt x="16" y="4"/>
                    </a:lnTo>
                    <a:lnTo>
                      <a:pt x="16" y="2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6" name="Line 65"/>
              <p:cNvSpPr>
                <a:spLocks noChangeShapeType="1"/>
              </p:cNvSpPr>
              <p:nvPr/>
            </p:nvSpPr>
            <p:spPr bwMode="auto">
              <a:xfrm>
                <a:off x="940" y="2936"/>
                <a:ext cx="300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7" name="Rectangle 66"/>
              <p:cNvSpPr>
                <a:spLocks noChangeArrowheads="1"/>
              </p:cNvSpPr>
              <p:nvPr/>
            </p:nvSpPr>
            <p:spPr bwMode="auto">
              <a:xfrm>
                <a:off x="1007" y="2872"/>
                <a:ext cx="169" cy="36"/>
              </a:xfrm>
              <a:prstGeom prst="rect">
                <a:avLst/>
              </a:prstGeom>
              <a:solidFill>
                <a:srgbClr val="E5E5E5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78" name="Rectangle 67"/>
              <p:cNvSpPr>
                <a:spLocks noChangeArrowheads="1"/>
              </p:cNvSpPr>
              <p:nvPr/>
            </p:nvSpPr>
            <p:spPr bwMode="auto">
              <a:xfrm>
                <a:off x="1007" y="2872"/>
                <a:ext cx="169" cy="36"/>
              </a:xfrm>
              <a:prstGeom prst="rect">
                <a:avLst/>
              </a:prstGeom>
              <a:noFill/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79" name="Rectangle 68"/>
              <p:cNvSpPr>
                <a:spLocks noChangeArrowheads="1"/>
              </p:cNvSpPr>
              <p:nvPr/>
            </p:nvSpPr>
            <p:spPr bwMode="auto">
              <a:xfrm>
                <a:off x="1020" y="2872"/>
                <a:ext cx="144" cy="28"/>
              </a:xfrm>
              <a:prstGeom prst="rect">
                <a:avLst/>
              </a:prstGeom>
              <a:solidFill>
                <a:srgbClr val="000000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80" name="Rectangle 69"/>
              <p:cNvSpPr>
                <a:spLocks noChangeArrowheads="1"/>
              </p:cNvSpPr>
              <p:nvPr/>
            </p:nvSpPr>
            <p:spPr bwMode="auto">
              <a:xfrm>
                <a:off x="1020" y="2872"/>
                <a:ext cx="144" cy="28"/>
              </a:xfrm>
              <a:prstGeom prst="rect">
                <a:avLst/>
              </a:prstGeom>
              <a:noFill/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81" name="Freeform 70"/>
              <p:cNvSpPr>
                <a:spLocks/>
              </p:cNvSpPr>
              <p:nvPr/>
            </p:nvSpPr>
            <p:spPr bwMode="auto">
              <a:xfrm>
                <a:off x="1020" y="2872"/>
                <a:ext cx="144" cy="27"/>
              </a:xfrm>
              <a:custGeom>
                <a:avLst/>
                <a:gdLst>
                  <a:gd name="T0" fmla="*/ 0 w 144"/>
                  <a:gd name="T1" fmla="*/ 0 h 27"/>
                  <a:gd name="T2" fmla="*/ 0 w 144"/>
                  <a:gd name="T3" fmla="*/ 25 h 27"/>
                  <a:gd name="T4" fmla="*/ 7 w 144"/>
                  <a:gd name="T5" fmla="*/ 25 h 27"/>
                  <a:gd name="T6" fmla="*/ 7 w 144"/>
                  <a:gd name="T7" fmla="*/ 27 h 27"/>
                  <a:gd name="T8" fmla="*/ 136 w 144"/>
                  <a:gd name="T9" fmla="*/ 27 h 27"/>
                  <a:gd name="T10" fmla="*/ 136 w 144"/>
                  <a:gd name="T11" fmla="*/ 25 h 27"/>
                  <a:gd name="T12" fmla="*/ 144 w 144"/>
                  <a:gd name="T13" fmla="*/ 25 h 27"/>
                  <a:gd name="T14" fmla="*/ 144 w 144"/>
                  <a:gd name="T15" fmla="*/ 0 h 27"/>
                  <a:gd name="T16" fmla="*/ 0 w 144"/>
                  <a:gd name="T17" fmla="*/ 0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4"/>
                  <a:gd name="T28" fmla="*/ 0 h 27"/>
                  <a:gd name="T29" fmla="*/ 144 w 144"/>
                  <a:gd name="T30" fmla="*/ 27 h 2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4" h="27">
                    <a:moveTo>
                      <a:pt x="0" y="0"/>
                    </a:moveTo>
                    <a:lnTo>
                      <a:pt x="0" y="25"/>
                    </a:lnTo>
                    <a:lnTo>
                      <a:pt x="7" y="25"/>
                    </a:lnTo>
                    <a:lnTo>
                      <a:pt x="7" y="27"/>
                    </a:lnTo>
                    <a:lnTo>
                      <a:pt x="136" y="27"/>
                    </a:lnTo>
                    <a:lnTo>
                      <a:pt x="136" y="25"/>
                    </a:lnTo>
                    <a:lnTo>
                      <a:pt x="144" y="25"/>
                    </a:lnTo>
                    <a:lnTo>
                      <a:pt x="14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2F2F2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82" name="Freeform 71"/>
              <p:cNvSpPr>
                <a:spLocks/>
              </p:cNvSpPr>
              <p:nvPr/>
            </p:nvSpPr>
            <p:spPr bwMode="auto">
              <a:xfrm>
                <a:off x="1020" y="2872"/>
                <a:ext cx="144" cy="27"/>
              </a:xfrm>
              <a:custGeom>
                <a:avLst/>
                <a:gdLst>
                  <a:gd name="T0" fmla="*/ 0 w 144"/>
                  <a:gd name="T1" fmla="*/ 0 h 27"/>
                  <a:gd name="T2" fmla="*/ 0 w 144"/>
                  <a:gd name="T3" fmla="*/ 25 h 27"/>
                  <a:gd name="T4" fmla="*/ 7 w 144"/>
                  <a:gd name="T5" fmla="*/ 25 h 27"/>
                  <a:gd name="T6" fmla="*/ 7 w 144"/>
                  <a:gd name="T7" fmla="*/ 27 h 27"/>
                  <a:gd name="T8" fmla="*/ 136 w 144"/>
                  <a:gd name="T9" fmla="*/ 27 h 27"/>
                  <a:gd name="T10" fmla="*/ 136 w 144"/>
                  <a:gd name="T11" fmla="*/ 25 h 27"/>
                  <a:gd name="T12" fmla="*/ 144 w 144"/>
                  <a:gd name="T13" fmla="*/ 25 h 27"/>
                  <a:gd name="T14" fmla="*/ 144 w 144"/>
                  <a:gd name="T15" fmla="*/ 0 h 27"/>
                  <a:gd name="T16" fmla="*/ 0 w 144"/>
                  <a:gd name="T17" fmla="*/ 0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4"/>
                  <a:gd name="T28" fmla="*/ 0 h 27"/>
                  <a:gd name="T29" fmla="*/ 144 w 144"/>
                  <a:gd name="T30" fmla="*/ 27 h 2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4" h="27">
                    <a:moveTo>
                      <a:pt x="0" y="0"/>
                    </a:moveTo>
                    <a:lnTo>
                      <a:pt x="0" y="25"/>
                    </a:lnTo>
                    <a:lnTo>
                      <a:pt x="7" y="25"/>
                    </a:lnTo>
                    <a:lnTo>
                      <a:pt x="7" y="27"/>
                    </a:lnTo>
                    <a:lnTo>
                      <a:pt x="136" y="27"/>
                    </a:lnTo>
                    <a:lnTo>
                      <a:pt x="136" y="25"/>
                    </a:lnTo>
                    <a:lnTo>
                      <a:pt x="144" y="25"/>
                    </a:lnTo>
                    <a:lnTo>
                      <a:pt x="144" y="0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83" name="Freeform 72"/>
              <p:cNvSpPr>
                <a:spLocks/>
              </p:cNvSpPr>
              <p:nvPr/>
            </p:nvSpPr>
            <p:spPr bwMode="auto">
              <a:xfrm>
                <a:off x="1151" y="2875"/>
                <a:ext cx="2" cy="21"/>
              </a:xfrm>
              <a:custGeom>
                <a:avLst/>
                <a:gdLst>
                  <a:gd name="T0" fmla="*/ 2 w 2"/>
                  <a:gd name="T1" fmla="*/ 1 h 21"/>
                  <a:gd name="T2" fmla="*/ 2 w 2"/>
                  <a:gd name="T3" fmla="*/ 0 h 21"/>
                  <a:gd name="T4" fmla="*/ 2 w 2"/>
                  <a:gd name="T5" fmla="*/ 0 h 21"/>
                  <a:gd name="T6" fmla="*/ 1 w 2"/>
                  <a:gd name="T7" fmla="*/ 0 h 21"/>
                  <a:gd name="T8" fmla="*/ 1 w 2"/>
                  <a:gd name="T9" fmla="*/ 0 h 21"/>
                  <a:gd name="T10" fmla="*/ 1 w 2"/>
                  <a:gd name="T11" fmla="*/ 0 h 21"/>
                  <a:gd name="T12" fmla="*/ 0 w 2"/>
                  <a:gd name="T13" fmla="*/ 0 h 21"/>
                  <a:gd name="T14" fmla="*/ 0 w 2"/>
                  <a:gd name="T15" fmla="*/ 0 h 21"/>
                  <a:gd name="T16" fmla="*/ 0 w 2"/>
                  <a:gd name="T17" fmla="*/ 0 h 21"/>
                  <a:gd name="T18" fmla="*/ 0 w 2"/>
                  <a:gd name="T19" fmla="*/ 1 h 21"/>
                  <a:gd name="T20" fmla="*/ 0 w 2"/>
                  <a:gd name="T21" fmla="*/ 20 h 21"/>
                  <a:gd name="T22" fmla="*/ 0 w 2"/>
                  <a:gd name="T23" fmla="*/ 21 h 21"/>
                  <a:gd name="T24" fmla="*/ 0 w 2"/>
                  <a:gd name="T25" fmla="*/ 21 h 21"/>
                  <a:gd name="T26" fmla="*/ 0 w 2"/>
                  <a:gd name="T27" fmla="*/ 21 h 21"/>
                  <a:gd name="T28" fmla="*/ 1 w 2"/>
                  <a:gd name="T29" fmla="*/ 21 h 21"/>
                  <a:gd name="T30" fmla="*/ 1 w 2"/>
                  <a:gd name="T31" fmla="*/ 21 h 21"/>
                  <a:gd name="T32" fmla="*/ 1 w 2"/>
                  <a:gd name="T33" fmla="*/ 21 h 21"/>
                  <a:gd name="T34" fmla="*/ 2 w 2"/>
                  <a:gd name="T35" fmla="*/ 21 h 21"/>
                  <a:gd name="T36" fmla="*/ 2 w 2"/>
                  <a:gd name="T37" fmla="*/ 21 h 21"/>
                  <a:gd name="T38" fmla="*/ 2 w 2"/>
                  <a:gd name="T39" fmla="*/ 20 h 21"/>
                  <a:gd name="T40" fmla="*/ 2 w 2"/>
                  <a:gd name="T41" fmla="*/ 1 h 2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"/>
                  <a:gd name="T64" fmla="*/ 0 h 21"/>
                  <a:gd name="T65" fmla="*/ 2 w 2"/>
                  <a:gd name="T66" fmla="*/ 21 h 2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" h="21">
                    <a:moveTo>
                      <a:pt x="2" y="1"/>
                    </a:moveTo>
                    <a:lnTo>
                      <a:pt x="2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20"/>
                    </a:lnTo>
                    <a:lnTo>
                      <a:pt x="0" y="21"/>
                    </a:lnTo>
                    <a:lnTo>
                      <a:pt x="1" y="21"/>
                    </a:lnTo>
                    <a:lnTo>
                      <a:pt x="2" y="21"/>
                    </a:lnTo>
                    <a:lnTo>
                      <a:pt x="2" y="2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E5E5E5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84" name="Freeform 73"/>
              <p:cNvSpPr>
                <a:spLocks/>
              </p:cNvSpPr>
              <p:nvPr/>
            </p:nvSpPr>
            <p:spPr bwMode="auto">
              <a:xfrm>
                <a:off x="1151" y="2875"/>
                <a:ext cx="2" cy="21"/>
              </a:xfrm>
              <a:custGeom>
                <a:avLst/>
                <a:gdLst>
                  <a:gd name="T0" fmla="*/ 2 w 2"/>
                  <a:gd name="T1" fmla="*/ 1 h 21"/>
                  <a:gd name="T2" fmla="*/ 2 w 2"/>
                  <a:gd name="T3" fmla="*/ 0 h 21"/>
                  <a:gd name="T4" fmla="*/ 2 w 2"/>
                  <a:gd name="T5" fmla="*/ 0 h 21"/>
                  <a:gd name="T6" fmla="*/ 1 w 2"/>
                  <a:gd name="T7" fmla="*/ 0 h 21"/>
                  <a:gd name="T8" fmla="*/ 1 w 2"/>
                  <a:gd name="T9" fmla="*/ 0 h 21"/>
                  <a:gd name="T10" fmla="*/ 1 w 2"/>
                  <a:gd name="T11" fmla="*/ 0 h 21"/>
                  <a:gd name="T12" fmla="*/ 0 w 2"/>
                  <a:gd name="T13" fmla="*/ 0 h 21"/>
                  <a:gd name="T14" fmla="*/ 0 w 2"/>
                  <a:gd name="T15" fmla="*/ 0 h 21"/>
                  <a:gd name="T16" fmla="*/ 0 w 2"/>
                  <a:gd name="T17" fmla="*/ 0 h 21"/>
                  <a:gd name="T18" fmla="*/ 0 w 2"/>
                  <a:gd name="T19" fmla="*/ 1 h 21"/>
                  <a:gd name="T20" fmla="*/ 0 w 2"/>
                  <a:gd name="T21" fmla="*/ 20 h 21"/>
                  <a:gd name="T22" fmla="*/ 0 w 2"/>
                  <a:gd name="T23" fmla="*/ 21 h 21"/>
                  <a:gd name="T24" fmla="*/ 0 w 2"/>
                  <a:gd name="T25" fmla="*/ 21 h 21"/>
                  <a:gd name="T26" fmla="*/ 0 w 2"/>
                  <a:gd name="T27" fmla="*/ 21 h 21"/>
                  <a:gd name="T28" fmla="*/ 1 w 2"/>
                  <a:gd name="T29" fmla="*/ 21 h 21"/>
                  <a:gd name="T30" fmla="*/ 1 w 2"/>
                  <a:gd name="T31" fmla="*/ 21 h 21"/>
                  <a:gd name="T32" fmla="*/ 1 w 2"/>
                  <a:gd name="T33" fmla="*/ 21 h 21"/>
                  <a:gd name="T34" fmla="*/ 2 w 2"/>
                  <a:gd name="T35" fmla="*/ 21 h 21"/>
                  <a:gd name="T36" fmla="*/ 2 w 2"/>
                  <a:gd name="T37" fmla="*/ 21 h 21"/>
                  <a:gd name="T38" fmla="*/ 2 w 2"/>
                  <a:gd name="T39" fmla="*/ 20 h 21"/>
                  <a:gd name="T40" fmla="*/ 2 w 2"/>
                  <a:gd name="T41" fmla="*/ 1 h 2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"/>
                  <a:gd name="T64" fmla="*/ 0 h 21"/>
                  <a:gd name="T65" fmla="*/ 2 w 2"/>
                  <a:gd name="T66" fmla="*/ 21 h 2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" h="21">
                    <a:moveTo>
                      <a:pt x="2" y="1"/>
                    </a:moveTo>
                    <a:lnTo>
                      <a:pt x="2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20"/>
                    </a:lnTo>
                    <a:lnTo>
                      <a:pt x="0" y="21"/>
                    </a:lnTo>
                    <a:lnTo>
                      <a:pt x="1" y="21"/>
                    </a:lnTo>
                    <a:lnTo>
                      <a:pt x="2" y="21"/>
                    </a:lnTo>
                    <a:lnTo>
                      <a:pt x="2" y="20"/>
                    </a:lnTo>
                    <a:lnTo>
                      <a:pt x="2" y="1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85" name="Freeform 74"/>
              <p:cNvSpPr>
                <a:spLocks/>
              </p:cNvSpPr>
              <p:nvPr/>
            </p:nvSpPr>
            <p:spPr bwMode="auto">
              <a:xfrm>
                <a:off x="1029" y="2875"/>
                <a:ext cx="3" cy="21"/>
              </a:xfrm>
              <a:custGeom>
                <a:avLst/>
                <a:gdLst>
                  <a:gd name="T0" fmla="*/ 3 w 3"/>
                  <a:gd name="T1" fmla="*/ 1 h 21"/>
                  <a:gd name="T2" fmla="*/ 3 w 3"/>
                  <a:gd name="T3" fmla="*/ 0 h 21"/>
                  <a:gd name="T4" fmla="*/ 3 w 3"/>
                  <a:gd name="T5" fmla="*/ 0 h 21"/>
                  <a:gd name="T6" fmla="*/ 3 w 3"/>
                  <a:gd name="T7" fmla="*/ 0 h 21"/>
                  <a:gd name="T8" fmla="*/ 2 w 3"/>
                  <a:gd name="T9" fmla="*/ 0 h 21"/>
                  <a:gd name="T10" fmla="*/ 2 w 3"/>
                  <a:gd name="T11" fmla="*/ 0 h 21"/>
                  <a:gd name="T12" fmla="*/ 0 w 3"/>
                  <a:gd name="T13" fmla="*/ 0 h 21"/>
                  <a:gd name="T14" fmla="*/ 0 w 3"/>
                  <a:gd name="T15" fmla="*/ 0 h 21"/>
                  <a:gd name="T16" fmla="*/ 0 w 3"/>
                  <a:gd name="T17" fmla="*/ 0 h 21"/>
                  <a:gd name="T18" fmla="*/ 0 w 3"/>
                  <a:gd name="T19" fmla="*/ 1 h 21"/>
                  <a:gd name="T20" fmla="*/ 0 w 3"/>
                  <a:gd name="T21" fmla="*/ 20 h 21"/>
                  <a:gd name="T22" fmla="*/ 0 w 3"/>
                  <a:gd name="T23" fmla="*/ 21 h 21"/>
                  <a:gd name="T24" fmla="*/ 0 w 3"/>
                  <a:gd name="T25" fmla="*/ 21 h 21"/>
                  <a:gd name="T26" fmla="*/ 0 w 3"/>
                  <a:gd name="T27" fmla="*/ 21 h 21"/>
                  <a:gd name="T28" fmla="*/ 2 w 3"/>
                  <a:gd name="T29" fmla="*/ 21 h 21"/>
                  <a:gd name="T30" fmla="*/ 2 w 3"/>
                  <a:gd name="T31" fmla="*/ 21 h 21"/>
                  <a:gd name="T32" fmla="*/ 3 w 3"/>
                  <a:gd name="T33" fmla="*/ 21 h 21"/>
                  <a:gd name="T34" fmla="*/ 3 w 3"/>
                  <a:gd name="T35" fmla="*/ 21 h 21"/>
                  <a:gd name="T36" fmla="*/ 3 w 3"/>
                  <a:gd name="T37" fmla="*/ 21 h 21"/>
                  <a:gd name="T38" fmla="*/ 3 w 3"/>
                  <a:gd name="T39" fmla="*/ 20 h 21"/>
                  <a:gd name="T40" fmla="*/ 3 w 3"/>
                  <a:gd name="T41" fmla="*/ 1 h 2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"/>
                  <a:gd name="T64" fmla="*/ 0 h 21"/>
                  <a:gd name="T65" fmla="*/ 3 w 3"/>
                  <a:gd name="T66" fmla="*/ 21 h 2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" h="21">
                    <a:moveTo>
                      <a:pt x="3" y="1"/>
                    </a:moveTo>
                    <a:lnTo>
                      <a:pt x="3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20"/>
                    </a:lnTo>
                    <a:lnTo>
                      <a:pt x="0" y="21"/>
                    </a:lnTo>
                    <a:lnTo>
                      <a:pt x="2" y="21"/>
                    </a:lnTo>
                    <a:lnTo>
                      <a:pt x="3" y="21"/>
                    </a:lnTo>
                    <a:lnTo>
                      <a:pt x="3" y="2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E5E5E5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86" name="Freeform 75"/>
              <p:cNvSpPr>
                <a:spLocks/>
              </p:cNvSpPr>
              <p:nvPr/>
            </p:nvSpPr>
            <p:spPr bwMode="auto">
              <a:xfrm>
                <a:off x="1029" y="2875"/>
                <a:ext cx="3" cy="21"/>
              </a:xfrm>
              <a:custGeom>
                <a:avLst/>
                <a:gdLst>
                  <a:gd name="T0" fmla="*/ 3 w 3"/>
                  <a:gd name="T1" fmla="*/ 1 h 21"/>
                  <a:gd name="T2" fmla="*/ 3 w 3"/>
                  <a:gd name="T3" fmla="*/ 0 h 21"/>
                  <a:gd name="T4" fmla="*/ 3 w 3"/>
                  <a:gd name="T5" fmla="*/ 0 h 21"/>
                  <a:gd name="T6" fmla="*/ 3 w 3"/>
                  <a:gd name="T7" fmla="*/ 0 h 21"/>
                  <a:gd name="T8" fmla="*/ 2 w 3"/>
                  <a:gd name="T9" fmla="*/ 0 h 21"/>
                  <a:gd name="T10" fmla="*/ 2 w 3"/>
                  <a:gd name="T11" fmla="*/ 0 h 21"/>
                  <a:gd name="T12" fmla="*/ 0 w 3"/>
                  <a:gd name="T13" fmla="*/ 0 h 21"/>
                  <a:gd name="T14" fmla="*/ 0 w 3"/>
                  <a:gd name="T15" fmla="*/ 0 h 21"/>
                  <a:gd name="T16" fmla="*/ 0 w 3"/>
                  <a:gd name="T17" fmla="*/ 0 h 21"/>
                  <a:gd name="T18" fmla="*/ 0 w 3"/>
                  <a:gd name="T19" fmla="*/ 1 h 21"/>
                  <a:gd name="T20" fmla="*/ 0 w 3"/>
                  <a:gd name="T21" fmla="*/ 20 h 21"/>
                  <a:gd name="T22" fmla="*/ 0 w 3"/>
                  <a:gd name="T23" fmla="*/ 21 h 21"/>
                  <a:gd name="T24" fmla="*/ 0 w 3"/>
                  <a:gd name="T25" fmla="*/ 21 h 21"/>
                  <a:gd name="T26" fmla="*/ 0 w 3"/>
                  <a:gd name="T27" fmla="*/ 21 h 21"/>
                  <a:gd name="T28" fmla="*/ 2 w 3"/>
                  <a:gd name="T29" fmla="*/ 21 h 21"/>
                  <a:gd name="T30" fmla="*/ 2 w 3"/>
                  <a:gd name="T31" fmla="*/ 21 h 21"/>
                  <a:gd name="T32" fmla="*/ 3 w 3"/>
                  <a:gd name="T33" fmla="*/ 21 h 21"/>
                  <a:gd name="T34" fmla="*/ 3 w 3"/>
                  <a:gd name="T35" fmla="*/ 21 h 21"/>
                  <a:gd name="T36" fmla="*/ 3 w 3"/>
                  <a:gd name="T37" fmla="*/ 21 h 21"/>
                  <a:gd name="T38" fmla="*/ 3 w 3"/>
                  <a:gd name="T39" fmla="*/ 20 h 21"/>
                  <a:gd name="T40" fmla="*/ 3 w 3"/>
                  <a:gd name="T41" fmla="*/ 1 h 2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"/>
                  <a:gd name="T64" fmla="*/ 0 h 21"/>
                  <a:gd name="T65" fmla="*/ 3 w 3"/>
                  <a:gd name="T66" fmla="*/ 21 h 2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" h="21">
                    <a:moveTo>
                      <a:pt x="3" y="1"/>
                    </a:moveTo>
                    <a:lnTo>
                      <a:pt x="3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20"/>
                    </a:lnTo>
                    <a:lnTo>
                      <a:pt x="0" y="21"/>
                    </a:lnTo>
                    <a:lnTo>
                      <a:pt x="2" y="21"/>
                    </a:lnTo>
                    <a:lnTo>
                      <a:pt x="3" y="21"/>
                    </a:lnTo>
                    <a:lnTo>
                      <a:pt x="3" y="20"/>
                    </a:lnTo>
                    <a:lnTo>
                      <a:pt x="3" y="1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87" name="Line 76"/>
              <p:cNvSpPr>
                <a:spLocks noChangeShapeType="1"/>
              </p:cNvSpPr>
              <p:nvPr/>
            </p:nvSpPr>
            <p:spPr bwMode="auto">
              <a:xfrm>
                <a:off x="1189" y="3484"/>
                <a:ext cx="1" cy="65"/>
              </a:xfrm>
              <a:prstGeom prst="line">
                <a:avLst/>
              </a:prstGeom>
              <a:noFill/>
              <a:ln w="793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88" name="Rectangle 77"/>
              <p:cNvSpPr>
                <a:spLocks noChangeArrowheads="1"/>
              </p:cNvSpPr>
              <p:nvPr/>
            </p:nvSpPr>
            <p:spPr bwMode="auto">
              <a:xfrm>
                <a:off x="1041" y="3191"/>
                <a:ext cx="110" cy="14"/>
              </a:xfrm>
              <a:prstGeom prst="rect">
                <a:avLst/>
              </a:prstGeom>
              <a:solidFill>
                <a:srgbClr val="003F7F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89" name="Rectangle 78"/>
              <p:cNvSpPr>
                <a:spLocks noChangeArrowheads="1"/>
              </p:cNvSpPr>
              <p:nvPr/>
            </p:nvSpPr>
            <p:spPr bwMode="auto">
              <a:xfrm>
                <a:off x="1041" y="3191"/>
                <a:ext cx="110" cy="14"/>
              </a:xfrm>
              <a:prstGeom prst="rect">
                <a:avLst/>
              </a:prstGeom>
              <a:noFill/>
              <a:ln w="1588">
                <a:solidFill>
                  <a:srgbClr val="003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</p:grpSp>
        <p:grpSp>
          <p:nvGrpSpPr>
            <p:cNvPr id="17416" name="Group 79"/>
            <p:cNvGrpSpPr>
              <a:grpSpLocks/>
            </p:cNvGrpSpPr>
            <p:nvPr/>
          </p:nvGrpSpPr>
          <p:grpSpPr bwMode="auto">
            <a:xfrm>
              <a:off x="5268889" y="4305301"/>
              <a:ext cx="449263" cy="625475"/>
              <a:chOff x="3617" y="2896"/>
              <a:chExt cx="283" cy="394"/>
            </a:xfrm>
          </p:grpSpPr>
          <p:sp>
            <p:nvSpPr>
              <p:cNvPr id="17498" name="Freeform 80"/>
              <p:cNvSpPr>
                <a:spLocks/>
              </p:cNvSpPr>
              <p:nvPr/>
            </p:nvSpPr>
            <p:spPr bwMode="auto">
              <a:xfrm>
                <a:off x="3617" y="2896"/>
                <a:ext cx="283" cy="394"/>
              </a:xfrm>
              <a:custGeom>
                <a:avLst/>
                <a:gdLst>
                  <a:gd name="T0" fmla="*/ 2 w 283"/>
                  <a:gd name="T1" fmla="*/ 16 h 394"/>
                  <a:gd name="T2" fmla="*/ 10 w 283"/>
                  <a:gd name="T3" fmla="*/ 15 h 394"/>
                  <a:gd name="T4" fmla="*/ 25 w 283"/>
                  <a:gd name="T5" fmla="*/ 11 h 394"/>
                  <a:gd name="T6" fmla="*/ 45 w 283"/>
                  <a:gd name="T7" fmla="*/ 8 h 394"/>
                  <a:gd name="T8" fmla="*/ 70 w 283"/>
                  <a:gd name="T9" fmla="*/ 4 h 394"/>
                  <a:gd name="T10" fmla="*/ 99 w 283"/>
                  <a:gd name="T11" fmla="*/ 1 h 394"/>
                  <a:gd name="T12" fmla="*/ 130 w 283"/>
                  <a:gd name="T13" fmla="*/ 0 h 394"/>
                  <a:gd name="T14" fmla="*/ 166 w 283"/>
                  <a:gd name="T15" fmla="*/ 0 h 394"/>
                  <a:gd name="T16" fmla="*/ 204 w 283"/>
                  <a:gd name="T17" fmla="*/ 3 h 394"/>
                  <a:gd name="T18" fmla="*/ 244 w 283"/>
                  <a:gd name="T19" fmla="*/ 8 h 394"/>
                  <a:gd name="T20" fmla="*/ 283 w 283"/>
                  <a:gd name="T21" fmla="*/ 16 h 394"/>
                  <a:gd name="T22" fmla="*/ 283 w 283"/>
                  <a:gd name="T23" fmla="*/ 25 h 394"/>
                  <a:gd name="T24" fmla="*/ 283 w 283"/>
                  <a:gd name="T25" fmla="*/ 48 h 394"/>
                  <a:gd name="T26" fmla="*/ 283 w 283"/>
                  <a:gd name="T27" fmla="*/ 82 h 394"/>
                  <a:gd name="T28" fmla="*/ 283 w 283"/>
                  <a:gd name="T29" fmla="*/ 124 h 394"/>
                  <a:gd name="T30" fmla="*/ 283 w 283"/>
                  <a:gd name="T31" fmla="*/ 171 h 394"/>
                  <a:gd name="T32" fmla="*/ 283 w 283"/>
                  <a:gd name="T33" fmla="*/ 218 h 394"/>
                  <a:gd name="T34" fmla="*/ 283 w 283"/>
                  <a:gd name="T35" fmla="*/ 263 h 394"/>
                  <a:gd name="T36" fmla="*/ 283 w 283"/>
                  <a:gd name="T37" fmla="*/ 303 h 394"/>
                  <a:gd name="T38" fmla="*/ 283 w 283"/>
                  <a:gd name="T39" fmla="*/ 333 h 394"/>
                  <a:gd name="T40" fmla="*/ 283 w 283"/>
                  <a:gd name="T41" fmla="*/ 352 h 394"/>
                  <a:gd name="T42" fmla="*/ 283 w 283"/>
                  <a:gd name="T43" fmla="*/ 356 h 394"/>
                  <a:gd name="T44" fmla="*/ 278 w 283"/>
                  <a:gd name="T45" fmla="*/ 360 h 394"/>
                  <a:gd name="T46" fmla="*/ 266 w 283"/>
                  <a:gd name="T47" fmla="*/ 365 h 394"/>
                  <a:gd name="T48" fmla="*/ 249 w 283"/>
                  <a:gd name="T49" fmla="*/ 373 h 394"/>
                  <a:gd name="T50" fmla="*/ 225 w 283"/>
                  <a:gd name="T51" fmla="*/ 381 h 394"/>
                  <a:gd name="T52" fmla="*/ 199 w 283"/>
                  <a:gd name="T53" fmla="*/ 389 h 394"/>
                  <a:gd name="T54" fmla="*/ 167 w 283"/>
                  <a:gd name="T55" fmla="*/ 393 h 394"/>
                  <a:gd name="T56" fmla="*/ 133 w 283"/>
                  <a:gd name="T57" fmla="*/ 394 h 394"/>
                  <a:gd name="T58" fmla="*/ 96 w 283"/>
                  <a:gd name="T59" fmla="*/ 391 h 394"/>
                  <a:gd name="T60" fmla="*/ 55 w 283"/>
                  <a:gd name="T61" fmla="*/ 382 h 394"/>
                  <a:gd name="T62" fmla="*/ 14 w 283"/>
                  <a:gd name="T63" fmla="*/ 365 h 394"/>
                  <a:gd name="T64" fmla="*/ 0 w 283"/>
                  <a:gd name="T65" fmla="*/ 354 h 394"/>
                  <a:gd name="T66" fmla="*/ 0 w 283"/>
                  <a:gd name="T67" fmla="*/ 336 h 394"/>
                  <a:gd name="T68" fmla="*/ 0 w 283"/>
                  <a:gd name="T69" fmla="*/ 304 h 394"/>
                  <a:gd name="T70" fmla="*/ 0 w 283"/>
                  <a:gd name="T71" fmla="*/ 264 h 394"/>
                  <a:gd name="T72" fmla="*/ 0 w 283"/>
                  <a:gd name="T73" fmla="*/ 220 h 394"/>
                  <a:gd name="T74" fmla="*/ 0 w 283"/>
                  <a:gd name="T75" fmla="*/ 171 h 394"/>
                  <a:gd name="T76" fmla="*/ 0 w 283"/>
                  <a:gd name="T77" fmla="*/ 124 h 394"/>
                  <a:gd name="T78" fmla="*/ 0 w 283"/>
                  <a:gd name="T79" fmla="*/ 82 h 394"/>
                  <a:gd name="T80" fmla="*/ 0 w 283"/>
                  <a:gd name="T81" fmla="*/ 48 h 394"/>
                  <a:gd name="T82" fmla="*/ 0 w 283"/>
                  <a:gd name="T83" fmla="*/ 25 h 394"/>
                  <a:gd name="T84" fmla="*/ 0 w 283"/>
                  <a:gd name="T85" fmla="*/ 16 h 394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83"/>
                  <a:gd name="T130" fmla="*/ 0 h 394"/>
                  <a:gd name="T131" fmla="*/ 283 w 283"/>
                  <a:gd name="T132" fmla="*/ 394 h 394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83" h="394">
                    <a:moveTo>
                      <a:pt x="0" y="16"/>
                    </a:moveTo>
                    <a:lnTo>
                      <a:pt x="1" y="16"/>
                    </a:lnTo>
                    <a:lnTo>
                      <a:pt x="2" y="16"/>
                    </a:lnTo>
                    <a:lnTo>
                      <a:pt x="4" y="16"/>
                    </a:lnTo>
                    <a:lnTo>
                      <a:pt x="6" y="15"/>
                    </a:lnTo>
                    <a:lnTo>
                      <a:pt x="10" y="15"/>
                    </a:lnTo>
                    <a:lnTo>
                      <a:pt x="14" y="13"/>
                    </a:lnTo>
                    <a:lnTo>
                      <a:pt x="20" y="12"/>
                    </a:lnTo>
                    <a:lnTo>
                      <a:pt x="25" y="11"/>
                    </a:lnTo>
                    <a:lnTo>
                      <a:pt x="30" y="11"/>
                    </a:lnTo>
                    <a:lnTo>
                      <a:pt x="37" y="9"/>
                    </a:lnTo>
                    <a:lnTo>
                      <a:pt x="45" y="8"/>
                    </a:lnTo>
                    <a:lnTo>
                      <a:pt x="53" y="7"/>
                    </a:lnTo>
                    <a:lnTo>
                      <a:pt x="60" y="5"/>
                    </a:lnTo>
                    <a:lnTo>
                      <a:pt x="70" y="4"/>
                    </a:lnTo>
                    <a:lnTo>
                      <a:pt x="79" y="4"/>
                    </a:lnTo>
                    <a:lnTo>
                      <a:pt x="88" y="3"/>
                    </a:lnTo>
                    <a:lnTo>
                      <a:pt x="99" y="1"/>
                    </a:lnTo>
                    <a:lnTo>
                      <a:pt x="109" y="1"/>
                    </a:lnTo>
                    <a:lnTo>
                      <a:pt x="120" y="0"/>
                    </a:lnTo>
                    <a:lnTo>
                      <a:pt x="130" y="0"/>
                    </a:lnTo>
                    <a:lnTo>
                      <a:pt x="142" y="0"/>
                    </a:lnTo>
                    <a:lnTo>
                      <a:pt x="154" y="0"/>
                    </a:lnTo>
                    <a:lnTo>
                      <a:pt x="166" y="0"/>
                    </a:lnTo>
                    <a:lnTo>
                      <a:pt x="179" y="1"/>
                    </a:lnTo>
                    <a:lnTo>
                      <a:pt x="191" y="1"/>
                    </a:lnTo>
                    <a:lnTo>
                      <a:pt x="204" y="3"/>
                    </a:lnTo>
                    <a:lnTo>
                      <a:pt x="217" y="4"/>
                    </a:lnTo>
                    <a:lnTo>
                      <a:pt x="231" y="5"/>
                    </a:lnTo>
                    <a:lnTo>
                      <a:pt x="244" y="8"/>
                    </a:lnTo>
                    <a:lnTo>
                      <a:pt x="257" y="11"/>
                    </a:lnTo>
                    <a:lnTo>
                      <a:pt x="270" y="13"/>
                    </a:lnTo>
                    <a:lnTo>
                      <a:pt x="283" y="16"/>
                    </a:lnTo>
                    <a:lnTo>
                      <a:pt x="283" y="17"/>
                    </a:lnTo>
                    <a:lnTo>
                      <a:pt x="283" y="20"/>
                    </a:lnTo>
                    <a:lnTo>
                      <a:pt x="283" y="25"/>
                    </a:lnTo>
                    <a:lnTo>
                      <a:pt x="283" y="31"/>
                    </a:lnTo>
                    <a:lnTo>
                      <a:pt x="283" y="38"/>
                    </a:lnTo>
                    <a:lnTo>
                      <a:pt x="283" y="48"/>
                    </a:lnTo>
                    <a:lnTo>
                      <a:pt x="283" y="58"/>
                    </a:lnTo>
                    <a:lnTo>
                      <a:pt x="283" y="69"/>
                    </a:lnTo>
                    <a:lnTo>
                      <a:pt x="283" y="82"/>
                    </a:lnTo>
                    <a:lnTo>
                      <a:pt x="283" y="95"/>
                    </a:lnTo>
                    <a:lnTo>
                      <a:pt x="283" y="110"/>
                    </a:lnTo>
                    <a:lnTo>
                      <a:pt x="283" y="124"/>
                    </a:lnTo>
                    <a:lnTo>
                      <a:pt x="283" y="139"/>
                    </a:lnTo>
                    <a:lnTo>
                      <a:pt x="283" y="155"/>
                    </a:lnTo>
                    <a:lnTo>
                      <a:pt x="283" y="171"/>
                    </a:lnTo>
                    <a:lnTo>
                      <a:pt x="283" y="186"/>
                    </a:lnTo>
                    <a:lnTo>
                      <a:pt x="283" y="202"/>
                    </a:lnTo>
                    <a:lnTo>
                      <a:pt x="283" y="218"/>
                    </a:lnTo>
                    <a:lnTo>
                      <a:pt x="283" y="233"/>
                    </a:lnTo>
                    <a:lnTo>
                      <a:pt x="283" y="249"/>
                    </a:lnTo>
                    <a:lnTo>
                      <a:pt x="283" y="263"/>
                    </a:lnTo>
                    <a:lnTo>
                      <a:pt x="283" y="278"/>
                    </a:lnTo>
                    <a:lnTo>
                      <a:pt x="283" y="291"/>
                    </a:lnTo>
                    <a:lnTo>
                      <a:pt x="283" y="303"/>
                    </a:lnTo>
                    <a:lnTo>
                      <a:pt x="283" y="315"/>
                    </a:lnTo>
                    <a:lnTo>
                      <a:pt x="283" y="324"/>
                    </a:lnTo>
                    <a:lnTo>
                      <a:pt x="283" y="333"/>
                    </a:lnTo>
                    <a:lnTo>
                      <a:pt x="283" y="341"/>
                    </a:lnTo>
                    <a:lnTo>
                      <a:pt x="283" y="348"/>
                    </a:lnTo>
                    <a:lnTo>
                      <a:pt x="283" y="352"/>
                    </a:lnTo>
                    <a:lnTo>
                      <a:pt x="283" y="354"/>
                    </a:lnTo>
                    <a:lnTo>
                      <a:pt x="283" y="356"/>
                    </a:lnTo>
                    <a:lnTo>
                      <a:pt x="282" y="357"/>
                    </a:lnTo>
                    <a:lnTo>
                      <a:pt x="281" y="358"/>
                    </a:lnTo>
                    <a:lnTo>
                      <a:pt x="278" y="360"/>
                    </a:lnTo>
                    <a:lnTo>
                      <a:pt x="274" y="361"/>
                    </a:lnTo>
                    <a:lnTo>
                      <a:pt x="270" y="364"/>
                    </a:lnTo>
                    <a:lnTo>
                      <a:pt x="266" y="365"/>
                    </a:lnTo>
                    <a:lnTo>
                      <a:pt x="261" y="368"/>
                    </a:lnTo>
                    <a:lnTo>
                      <a:pt x="254" y="370"/>
                    </a:lnTo>
                    <a:lnTo>
                      <a:pt x="249" y="373"/>
                    </a:lnTo>
                    <a:lnTo>
                      <a:pt x="241" y="375"/>
                    </a:lnTo>
                    <a:lnTo>
                      <a:pt x="233" y="378"/>
                    </a:lnTo>
                    <a:lnTo>
                      <a:pt x="225" y="381"/>
                    </a:lnTo>
                    <a:lnTo>
                      <a:pt x="217" y="383"/>
                    </a:lnTo>
                    <a:lnTo>
                      <a:pt x="208" y="386"/>
                    </a:lnTo>
                    <a:lnTo>
                      <a:pt x="199" y="389"/>
                    </a:lnTo>
                    <a:lnTo>
                      <a:pt x="188" y="390"/>
                    </a:lnTo>
                    <a:lnTo>
                      <a:pt x="178" y="391"/>
                    </a:lnTo>
                    <a:lnTo>
                      <a:pt x="167" y="393"/>
                    </a:lnTo>
                    <a:lnTo>
                      <a:pt x="157" y="394"/>
                    </a:lnTo>
                    <a:lnTo>
                      <a:pt x="145" y="394"/>
                    </a:lnTo>
                    <a:lnTo>
                      <a:pt x="133" y="394"/>
                    </a:lnTo>
                    <a:lnTo>
                      <a:pt x="121" y="394"/>
                    </a:lnTo>
                    <a:lnTo>
                      <a:pt x="108" y="393"/>
                    </a:lnTo>
                    <a:lnTo>
                      <a:pt x="96" y="391"/>
                    </a:lnTo>
                    <a:lnTo>
                      <a:pt x="83" y="389"/>
                    </a:lnTo>
                    <a:lnTo>
                      <a:pt x="70" y="386"/>
                    </a:lnTo>
                    <a:lnTo>
                      <a:pt x="55" y="382"/>
                    </a:lnTo>
                    <a:lnTo>
                      <a:pt x="42" y="377"/>
                    </a:lnTo>
                    <a:lnTo>
                      <a:pt x="29" y="371"/>
                    </a:lnTo>
                    <a:lnTo>
                      <a:pt x="14" y="365"/>
                    </a:lnTo>
                    <a:lnTo>
                      <a:pt x="0" y="358"/>
                    </a:lnTo>
                    <a:lnTo>
                      <a:pt x="0" y="357"/>
                    </a:lnTo>
                    <a:lnTo>
                      <a:pt x="0" y="354"/>
                    </a:lnTo>
                    <a:lnTo>
                      <a:pt x="0" y="349"/>
                    </a:lnTo>
                    <a:lnTo>
                      <a:pt x="0" y="344"/>
                    </a:lnTo>
                    <a:lnTo>
                      <a:pt x="0" y="336"/>
                    </a:lnTo>
                    <a:lnTo>
                      <a:pt x="0" y="327"/>
                    </a:lnTo>
                    <a:lnTo>
                      <a:pt x="0" y="316"/>
                    </a:lnTo>
                    <a:lnTo>
                      <a:pt x="0" y="304"/>
                    </a:lnTo>
                    <a:lnTo>
                      <a:pt x="0" y="292"/>
                    </a:lnTo>
                    <a:lnTo>
                      <a:pt x="0" y="279"/>
                    </a:lnTo>
                    <a:lnTo>
                      <a:pt x="0" y="264"/>
                    </a:lnTo>
                    <a:lnTo>
                      <a:pt x="0" y="250"/>
                    </a:lnTo>
                    <a:lnTo>
                      <a:pt x="0" y="234"/>
                    </a:lnTo>
                    <a:lnTo>
                      <a:pt x="0" y="220"/>
                    </a:lnTo>
                    <a:lnTo>
                      <a:pt x="0" y="204"/>
                    </a:lnTo>
                    <a:lnTo>
                      <a:pt x="0" y="188"/>
                    </a:lnTo>
                    <a:lnTo>
                      <a:pt x="0" y="171"/>
                    </a:lnTo>
                    <a:lnTo>
                      <a:pt x="0" y="155"/>
                    </a:lnTo>
                    <a:lnTo>
                      <a:pt x="0" y="140"/>
                    </a:lnTo>
                    <a:lnTo>
                      <a:pt x="0" y="124"/>
                    </a:lnTo>
                    <a:lnTo>
                      <a:pt x="0" y="110"/>
                    </a:lnTo>
                    <a:lnTo>
                      <a:pt x="0" y="95"/>
                    </a:lnTo>
                    <a:lnTo>
                      <a:pt x="0" y="82"/>
                    </a:lnTo>
                    <a:lnTo>
                      <a:pt x="0" y="70"/>
                    </a:lnTo>
                    <a:lnTo>
                      <a:pt x="0" y="58"/>
                    </a:lnTo>
                    <a:lnTo>
                      <a:pt x="0" y="48"/>
                    </a:lnTo>
                    <a:lnTo>
                      <a:pt x="0" y="38"/>
                    </a:lnTo>
                    <a:lnTo>
                      <a:pt x="0" y="31"/>
                    </a:lnTo>
                    <a:lnTo>
                      <a:pt x="0" y="25"/>
                    </a:lnTo>
                    <a:lnTo>
                      <a:pt x="0" y="20"/>
                    </a:lnTo>
                    <a:lnTo>
                      <a:pt x="0" y="17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7F7F7F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99" name="Freeform 81"/>
              <p:cNvSpPr>
                <a:spLocks/>
              </p:cNvSpPr>
              <p:nvPr/>
            </p:nvSpPr>
            <p:spPr bwMode="auto">
              <a:xfrm>
                <a:off x="3617" y="2896"/>
                <a:ext cx="283" cy="394"/>
              </a:xfrm>
              <a:custGeom>
                <a:avLst/>
                <a:gdLst>
                  <a:gd name="T0" fmla="*/ 2 w 283"/>
                  <a:gd name="T1" fmla="*/ 16 h 394"/>
                  <a:gd name="T2" fmla="*/ 10 w 283"/>
                  <a:gd name="T3" fmla="*/ 15 h 394"/>
                  <a:gd name="T4" fmla="*/ 25 w 283"/>
                  <a:gd name="T5" fmla="*/ 11 h 394"/>
                  <a:gd name="T6" fmla="*/ 45 w 283"/>
                  <a:gd name="T7" fmla="*/ 8 h 394"/>
                  <a:gd name="T8" fmla="*/ 70 w 283"/>
                  <a:gd name="T9" fmla="*/ 4 h 394"/>
                  <a:gd name="T10" fmla="*/ 99 w 283"/>
                  <a:gd name="T11" fmla="*/ 1 h 394"/>
                  <a:gd name="T12" fmla="*/ 130 w 283"/>
                  <a:gd name="T13" fmla="*/ 0 h 394"/>
                  <a:gd name="T14" fmla="*/ 166 w 283"/>
                  <a:gd name="T15" fmla="*/ 0 h 394"/>
                  <a:gd name="T16" fmla="*/ 204 w 283"/>
                  <a:gd name="T17" fmla="*/ 3 h 394"/>
                  <a:gd name="T18" fmla="*/ 244 w 283"/>
                  <a:gd name="T19" fmla="*/ 8 h 394"/>
                  <a:gd name="T20" fmla="*/ 283 w 283"/>
                  <a:gd name="T21" fmla="*/ 16 h 394"/>
                  <a:gd name="T22" fmla="*/ 283 w 283"/>
                  <a:gd name="T23" fmla="*/ 25 h 394"/>
                  <a:gd name="T24" fmla="*/ 283 w 283"/>
                  <a:gd name="T25" fmla="*/ 48 h 394"/>
                  <a:gd name="T26" fmla="*/ 283 w 283"/>
                  <a:gd name="T27" fmla="*/ 82 h 394"/>
                  <a:gd name="T28" fmla="*/ 283 w 283"/>
                  <a:gd name="T29" fmla="*/ 124 h 394"/>
                  <a:gd name="T30" fmla="*/ 283 w 283"/>
                  <a:gd name="T31" fmla="*/ 171 h 394"/>
                  <a:gd name="T32" fmla="*/ 283 w 283"/>
                  <a:gd name="T33" fmla="*/ 218 h 394"/>
                  <a:gd name="T34" fmla="*/ 283 w 283"/>
                  <a:gd name="T35" fmla="*/ 263 h 394"/>
                  <a:gd name="T36" fmla="*/ 283 w 283"/>
                  <a:gd name="T37" fmla="*/ 303 h 394"/>
                  <a:gd name="T38" fmla="*/ 283 w 283"/>
                  <a:gd name="T39" fmla="*/ 333 h 394"/>
                  <a:gd name="T40" fmla="*/ 283 w 283"/>
                  <a:gd name="T41" fmla="*/ 352 h 394"/>
                  <a:gd name="T42" fmla="*/ 283 w 283"/>
                  <a:gd name="T43" fmla="*/ 356 h 394"/>
                  <a:gd name="T44" fmla="*/ 278 w 283"/>
                  <a:gd name="T45" fmla="*/ 360 h 394"/>
                  <a:gd name="T46" fmla="*/ 266 w 283"/>
                  <a:gd name="T47" fmla="*/ 365 h 394"/>
                  <a:gd name="T48" fmla="*/ 249 w 283"/>
                  <a:gd name="T49" fmla="*/ 373 h 394"/>
                  <a:gd name="T50" fmla="*/ 225 w 283"/>
                  <a:gd name="T51" fmla="*/ 381 h 394"/>
                  <a:gd name="T52" fmla="*/ 199 w 283"/>
                  <a:gd name="T53" fmla="*/ 389 h 394"/>
                  <a:gd name="T54" fmla="*/ 167 w 283"/>
                  <a:gd name="T55" fmla="*/ 393 h 394"/>
                  <a:gd name="T56" fmla="*/ 133 w 283"/>
                  <a:gd name="T57" fmla="*/ 394 h 394"/>
                  <a:gd name="T58" fmla="*/ 96 w 283"/>
                  <a:gd name="T59" fmla="*/ 391 h 394"/>
                  <a:gd name="T60" fmla="*/ 55 w 283"/>
                  <a:gd name="T61" fmla="*/ 382 h 394"/>
                  <a:gd name="T62" fmla="*/ 14 w 283"/>
                  <a:gd name="T63" fmla="*/ 365 h 394"/>
                  <a:gd name="T64" fmla="*/ 0 w 283"/>
                  <a:gd name="T65" fmla="*/ 354 h 394"/>
                  <a:gd name="T66" fmla="*/ 0 w 283"/>
                  <a:gd name="T67" fmla="*/ 336 h 394"/>
                  <a:gd name="T68" fmla="*/ 0 w 283"/>
                  <a:gd name="T69" fmla="*/ 304 h 394"/>
                  <a:gd name="T70" fmla="*/ 0 w 283"/>
                  <a:gd name="T71" fmla="*/ 264 h 394"/>
                  <a:gd name="T72" fmla="*/ 0 w 283"/>
                  <a:gd name="T73" fmla="*/ 220 h 394"/>
                  <a:gd name="T74" fmla="*/ 0 w 283"/>
                  <a:gd name="T75" fmla="*/ 171 h 394"/>
                  <a:gd name="T76" fmla="*/ 0 w 283"/>
                  <a:gd name="T77" fmla="*/ 124 h 394"/>
                  <a:gd name="T78" fmla="*/ 0 w 283"/>
                  <a:gd name="T79" fmla="*/ 82 h 394"/>
                  <a:gd name="T80" fmla="*/ 0 w 283"/>
                  <a:gd name="T81" fmla="*/ 48 h 394"/>
                  <a:gd name="T82" fmla="*/ 0 w 283"/>
                  <a:gd name="T83" fmla="*/ 25 h 394"/>
                  <a:gd name="T84" fmla="*/ 0 w 283"/>
                  <a:gd name="T85" fmla="*/ 16 h 394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83"/>
                  <a:gd name="T130" fmla="*/ 0 h 394"/>
                  <a:gd name="T131" fmla="*/ 283 w 283"/>
                  <a:gd name="T132" fmla="*/ 394 h 394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83" h="394">
                    <a:moveTo>
                      <a:pt x="0" y="16"/>
                    </a:moveTo>
                    <a:lnTo>
                      <a:pt x="1" y="16"/>
                    </a:lnTo>
                    <a:lnTo>
                      <a:pt x="2" y="16"/>
                    </a:lnTo>
                    <a:lnTo>
                      <a:pt x="4" y="16"/>
                    </a:lnTo>
                    <a:lnTo>
                      <a:pt x="6" y="15"/>
                    </a:lnTo>
                    <a:lnTo>
                      <a:pt x="10" y="15"/>
                    </a:lnTo>
                    <a:lnTo>
                      <a:pt x="14" y="13"/>
                    </a:lnTo>
                    <a:lnTo>
                      <a:pt x="20" y="12"/>
                    </a:lnTo>
                    <a:lnTo>
                      <a:pt x="25" y="11"/>
                    </a:lnTo>
                    <a:lnTo>
                      <a:pt x="30" y="11"/>
                    </a:lnTo>
                    <a:lnTo>
                      <a:pt x="37" y="9"/>
                    </a:lnTo>
                    <a:lnTo>
                      <a:pt x="45" y="8"/>
                    </a:lnTo>
                    <a:lnTo>
                      <a:pt x="53" y="7"/>
                    </a:lnTo>
                    <a:lnTo>
                      <a:pt x="60" y="5"/>
                    </a:lnTo>
                    <a:lnTo>
                      <a:pt x="70" y="4"/>
                    </a:lnTo>
                    <a:lnTo>
                      <a:pt x="79" y="4"/>
                    </a:lnTo>
                    <a:lnTo>
                      <a:pt x="88" y="3"/>
                    </a:lnTo>
                    <a:lnTo>
                      <a:pt x="99" y="1"/>
                    </a:lnTo>
                    <a:lnTo>
                      <a:pt x="109" y="1"/>
                    </a:lnTo>
                    <a:lnTo>
                      <a:pt x="120" y="0"/>
                    </a:lnTo>
                    <a:lnTo>
                      <a:pt x="130" y="0"/>
                    </a:lnTo>
                    <a:lnTo>
                      <a:pt x="142" y="0"/>
                    </a:lnTo>
                    <a:lnTo>
                      <a:pt x="154" y="0"/>
                    </a:lnTo>
                    <a:lnTo>
                      <a:pt x="166" y="0"/>
                    </a:lnTo>
                    <a:lnTo>
                      <a:pt x="179" y="1"/>
                    </a:lnTo>
                    <a:lnTo>
                      <a:pt x="191" y="1"/>
                    </a:lnTo>
                    <a:lnTo>
                      <a:pt x="204" y="3"/>
                    </a:lnTo>
                    <a:lnTo>
                      <a:pt x="217" y="4"/>
                    </a:lnTo>
                    <a:lnTo>
                      <a:pt x="231" y="5"/>
                    </a:lnTo>
                    <a:lnTo>
                      <a:pt x="244" y="8"/>
                    </a:lnTo>
                    <a:lnTo>
                      <a:pt x="257" y="11"/>
                    </a:lnTo>
                    <a:lnTo>
                      <a:pt x="270" y="13"/>
                    </a:lnTo>
                    <a:lnTo>
                      <a:pt x="283" y="16"/>
                    </a:lnTo>
                    <a:lnTo>
                      <a:pt x="283" y="17"/>
                    </a:lnTo>
                    <a:lnTo>
                      <a:pt x="283" y="20"/>
                    </a:lnTo>
                    <a:lnTo>
                      <a:pt x="283" y="25"/>
                    </a:lnTo>
                    <a:lnTo>
                      <a:pt x="283" y="31"/>
                    </a:lnTo>
                    <a:lnTo>
                      <a:pt x="283" y="38"/>
                    </a:lnTo>
                    <a:lnTo>
                      <a:pt x="283" y="48"/>
                    </a:lnTo>
                    <a:lnTo>
                      <a:pt x="283" y="58"/>
                    </a:lnTo>
                    <a:lnTo>
                      <a:pt x="283" y="69"/>
                    </a:lnTo>
                    <a:lnTo>
                      <a:pt x="283" y="82"/>
                    </a:lnTo>
                    <a:lnTo>
                      <a:pt x="283" y="95"/>
                    </a:lnTo>
                    <a:lnTo>
                      <a:pt x="283" y="110"/>
                    </a:lnTo>
                    <a:lnTo>
                      <a:pt x="283" y="124"/>
                    </a:lnTo>
                    <a:lnTo>
                      <a:pt x="283" y="139"/>
                    </a:lnTo>
                    <a:lnTo>
                      <a:pt x="283" y="155"/>
                    </a:lnTo>
                    <a:lnTo>
                      <a:pt x="283" y="171"/>
                    </a:lnTo>
                    <a:lnTo>
                      <a:pt x="283" y="186"/>
                    </a:lnTo>
                    <a:lnTo>
                      <a:pt x="283" y="202"/>
                    </a:lnTo>
                    <a:lnTo>
                      <a:pt x="283" y="218"/>
                    </a:lnTo>
                    <a:lnTo>
                      <a:pt x="283" y="233"/>
                    </a:lnTo>
                    <a:lnTo>
                      <a:pt x="283" y="249"/>
                    </a:lnTo>
                    <a:lnTo>
                      <a:pt x="283" y="263"/>
                    </a:lnTo>
                    <a:lnTo>
                      <a:pt x="283" y="278"/>
                    </a:lnTo>
                    <a:lnTo>
                      <a:pt x="283" y="291"/>
                    </a:lnTo>
                    <a:lnTo>
                      <a:pt x="283" y="303"/>
                    </a:lnTo>
                    <a:lnTo>
                      <a:pt x="283" y="315"/>
                    </a:lnTo>
                    <a:lnTo>
                      <a:pt x="283" y="324"/>
                    </a:lnTo>
                    <a:lnTo>
                      <a:pt x="283" y="333"/>
                    </a:lnTo>
                    <a:lnTo>
                      <a:pt x="283" y="341"/>
                    </a:lnTo>
                    <a:lnTo>
                      <a:pt x="283" y="348"/>
                    </a:lnTo>
                    <a:lnTo>
                      <a:pt x="283" y="352"/>
                    </a:lnTo>
                    <a:lnTo>
                      <a:pt x="283" y="354"/>
                    </a:lnTo>
                    <a:lnTo>
                      <a:pt x="283" y="356"/>
                    </a:lnTo>
                    <a:lnTo>
                      <a:pt x="282" y="357"/>
                    </a:lnTo>
                    <a:lnTo>
                      <a:pt x="281" y="358"/>
                    </a:lnTo>
                    <a:lnTo>
                      <a:pt x="278" y="360"/>
                    </a:lnTo>
                    <a:lnTo>
                      <a:pt x="274" y="361"/>
                    </a:lnTo>
                    <a:lnTo>
                      <a:pt x="270" y="364"/>
                    </a:lnTo>
                    <a:lnTo>
                      <a:pt x="266" y="365"/>
                    </a:lnTo>
                    <a:lnTo>
                      <a:pt x="261" y="368"/>
                    </a:lnTo>
                    <a:lnTo>
                      <a:pt x="254" y="370"/>
                    </a:lnTo>
                    <a:lnTo>
                      <a:pt x="249" y="373"/>
                    </a:lnTo>
                    <a:lnTo>
                      <a:pt x="241" y="375"/>
                    </a:lnTo>
                    <a:lnTo>
                      <a:pt x="233" y="378"/>
                    </a:lnTo>
                    <a:lnTo>
                      <a:pt x="225" y="381"/>
                    </a:lnTo>
                    <a:lnTo>
                      <a:pt x="217" y="383"/>
                    </a:lnTo>
                    <a:lnTo>
                      <a:pt x="208" y="386"/>
                    </a:lnTo>
                    <a:lnTo>
                      <a:pt x="199" y="389"/>
                    </a:lnTo>
                    <a:lnTo>
                      <a:pt x="188" y="390"/>
                    </a:lnTo>
                    <a:lnTo>
                      <a:pt x="178" y="391"/>
                    </a:lnTo>
                    <a:lnTo>
                      <a:pt x="167" y="393"/>
                    </a:lnTo>
                    <a:lnTo>
                      <a:pt x="157" y="394"/>
                    </a:lnTo>
                    <a:lnTo>
                      <a:pt x="145" y="394"/>
                    </a:lnTo>
                    <a:lnTo>
                      <a:pt x="133" y="394"/>
                    </a:lnTo>
                    <a:lnTo>
                      <a:pt x="121" y="394"/>
                    </a:lnTo>
                    <a:lnTo>
                      <a:pt x="108" y="393"/>
                    </a:lnTo>
                    <a:lnTo>
                      <a:pt x="96" y="391"/>
                    </a:lnTo>
                    <a:lnTo>
                      <a:pt x="83" y="389"/>
                    </a:lnTo>
                    <a:lnTo>
                      <a:pt x="70" y="386"/>
                    </a:lnTo>
                    <a:lnTo>
                      <a:pt x="55" y="382"/>
                    </a:lnTo>
                    <a:lnTo>
                      <a:pt x="42" y="377"/>
                    </a:lnTo>
                    <a:lnTo>
                      <a:pt x="29" y="371"/>
                    </a:lnTo>
                    <a:lnTo>
                      <a:pt x="14" y="365"/>
                    </a:lnTo>
                    <a:lnTo>
                      <a:pt x="0" y="358"/>
                    </a:lnTo>
                    <a:lnTo>
                      <a:pt x="0" y="357"/>
                    </a:lnTo>
                    <a:lnTo>
                      <a:pt x="0" y="354"/>
                    </a:lnTo>
                    <a:lnTo>
                      <a:pt x="0" y="349"/>
                    </a:lnTo>
                    <a:lnTo>
                      <a:pt x="0" y="344"/>
                    </a:lnTo>
                    <a:lnTo>
                      <a:pt x="0" y="336"/>
                    </a:lnTo>
                    <a:lnTo>
                      <a:pt x="0" y="327"/>
                    </a:lnTo>
                    <a:lnTo>
                      <a:pt x="0" y="316"/>
                    </a:lnTo>
                    <a:lnTo>
                      <a:pt x="0" y="304"/>
                    </a:lnTo>
                    <a:lnTo>
                      <a:pt x="0" y="292"/>
                    </a:lnTo>
                    <a:lnTo>
                      <a:pt x="0" y="279"/>
                    </a:lnTo>
                    <a:lnTo>
                      <a:pt x="0" y="264"/>
                    </a:lnTo>
                    <a:lnTo>
                      <a:pt x="0" y="250"/>
                    </a:lnTo>
                    <a:lnTo>
                      <a:pt x="0" y="234"/>
                    </a:lnTo>
                    <a:lnTo>
                      <a:pt x="0" y="220"/>
                    </a:lnTo>
                    <a:lnTo>
                      <a:pt x="0" y="204"/>
                    </a:lnTo>
                    <a:lnTo>
                      <a:pt x="0" y="188"/>
                    </a:lnTo>
                    <a:lnTo>
                      <a:pt x="0" y="171"/>
                    </a:lnTo>
                    <a:lnTo>
                      <a:pt x="0" y="155"/>
                    </a:lnTo>
                    <a:lnTo>
                      <a:pt x="0" y="140"/>
                    </a:lnTo>
                    <a:lnTo>
                      <a:pt x="0" y="124"/>
                    </a:lnTo>
                    <a:lnTo>
                      <a:pt x="0" y="110"/>
                    </a:lnTo>
                    <a:lnTo>
                      <a:pt x="0" y="95"/>
                    </a:lnTo>
                    <a:lnTo>
                      <a:pt x="0" y="82"/>
                    </a:lnTo>
                    <a:lnTo>
                      <a:pt x="0" y="70"/>
                    </a:lnTo>
                    <a:lnTo>
                      <a:pt x="0" y="58"/>
                    </a:lnTo>
                    <a:lnTo>
                      <a:pt x="0" y="48"/>
                    </a:lnTo>
                    <a:lnTo>
                      <a:pt x="0" y="38"/>
                    </a:lnTo>
                    <a:lnTo>
                      <a:pt x="0" y="31"/>
                    </a:lnTo>
                    <a:lnTo>
                      <a:pt x="0" y="25"/>
                    </a:lnTo>
                    <a:lnTo>
                      <a:pt x="0" y="20"/>
                    </a:lnTo>
                    <a:lnTo>
                      <a:pt x="0" y="17"/>
                    </a:lnTo>
                    <a:lnTo>
                      <a:pt x="0" y="16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00" name="Freeform 82"/>
              <p:cNvSpPr>
                <a:spLocks/>
              </p:cNvSpPr>
              <p:nvPr/>
            </p:nvSpPr>
            <p:spPr bwMode="auto">
              <a:xfrm>
                <a:off x="3650" y="2942"/>
                <a:ext cx="220" cy="266"/>
              </a:xfrm>
              <a:custGeom>
                <a:avLst/>
                <a:gdLst>
                  <a:gd name="T0" fmla="*/ 0 w 220"/>
                  <a:gd name="T1" fmla="*/ 240 h 266"/>
                  <a:gd name="T2" fmla="*/ 0 w 220"/>
                  <a:gd name="T3" fmla="*/ 226 h 266"/>
                  <a:gd name="T4" fmla="*/ 0 w 220"/>
                  <a:gd name="T5" fmla="*/ 205 h 266"/>
                  <a:gd name="T6" fmla="*/ 0 w 220"/>
                  <a:gd name="T7" fmla="*/ 176 h 266"/>
                  <a:gd name="T8" fmla="*/ 0 w 220"/>
                  <a:gd name="T9" fmla="*/ 144 h 266"/>
                  <a:gd name="T10" fmla="*/ 0 w 220"/>
                  <a:gd name="T11" fmla="*/ 110 h 266"/>
                  <a:gd name="T12" fmla="*/ 0 w 220"/>
                  <a:gd name="T13" fmla="*/ 77 h 266"/>
                  <a:gd name="T14" fmla="*/ 0 w 220"/>
                  <a:gd name="T15" fmla="*/ 47 h 266"/>
                  <a:gd name="T16" fmla="*/ 0 w 220"/>
                  <a:gd name="T17" fmla="*/ 23 h 266"/>
                  <a:gd name="T18" fmla="*/ 0 w 220"/>
                  <a:gd name="T19" fmla="*/ 7 h 266"/>
                  <a:gd name="T20" fmla="*/ 0 w 220"/>
                  <a:gd name="T21" fmla="*/ 0 h 266"/>
                  <a:gd name="T22" fmla="*/ 6 w 220"/>
                  <a:gd name="T23" fmla="*/ 0 h 266"/>
                  <a:gd name="T24" fmla="*/ 21 w 220"/>
                  <a:gd name="T25" fmla="*/ 0 h 266"/>
                  <a:gd name="T26" fmla="*/ 43 w 220"/>
                  <a:gd name="T27" fmla="*/ 0 h 266"/>
                  <a:gd name="T28" fmla="*/ 70 w 220"/>
                  <a:gd name="T29" fmla="*/ 0 h 266"/>
                  <a:gd name="T30" fmla="*/ 100 w 220"/>
                  <a:gd name="T31" fmla="*/ 0 h 266"/>
                  <a:gd name="T32" fmla="*/ 130 w 220"/>
                  <a:gd name="T33" fmla="*/ 0 h 266"/>
                  <a:gd name="T34" fmla="*/ 161 w 220"/>
                  <a:gd name="T35" fmla="*/ 0 h 266"/>
                  <a:gd name="T36" fmla="*/ 186 w 220"/>
                  <a:gd name="T37" fmla="*/ 0 h 266"/>
                  <a:gd name="T38" fmla="*/ 205 w 220"/>
                  <a:gd name="T39" fmla="*/ 0 h 266"/>
                  <a:gd name="T40" fmla="*/ 217 w 220"/>
                  <a:gd name="T41" fmla="*/ 0 h 266"/>
                  <a:gd name="T42" fmla="*/ 220 w 220"/>
                  <a:gd name="T43" fmla="*/ 2 h 266"/>
                  <a:gd name="T44" fmla="*/ 220 w 220"/>
                  <a:gd name="T45" fmla="*/ 11 h 266"/>
                  <a:gd name="T46" fmla="*/ 220 w 220"/>
                  <a:gd name="T47" fmla="*/ 31 h 266"/>
                  <a:gd name="T48" fmla="*/ 220 w 220"/>
                  <a:gd name="T49" fmla="*/ 57 h 266"/>
                  <a:gd name="T50" fmla="*/ 220 w 220"/>
                  <a:gd name="T51" fmla="*/ 88 h 266"/>
                  <a:gd name="T52" fmla="*/ 220 w 220"/>
                  <a:gd name="T53" fmla="*/ 122 h 266"/>
                  <a:gd name="T54" fmla="*/ 220 w 220"/>
                  <a:gd name="T55" fmla="*/ 155 h 266"/>
                  <a:gd name="T56" fmla="*/ 220 w 220"/>
                  <a:gd name="T57" fmla="*/ 187 h 266"/>
                  <a:gd name="T58" fmla="*/ 220 w 220"/>
                  <a:gd name="T59" fmla="*/ 213 h 266"/>
                  <a:gd name="T60" fmla="*/ 220 w 220"/>
                  <a:gd name="T61" fmla="*/ 232 h 266"/>
                  <a:gd name="T62" fmla="*/ 220 w 220"/>
                  <a:gd name="T63" fmla="*/ 242 h 266"/>
                  <a:gd name="T64" fmla="*/ 211 w 220"/>
                  <a:gd name="T65" fmla="*/ 248 h 266"/>
                  <a:gd name="T66" fmla="*/ 192 w 220"/>
                  <a:gd name="T67" fmla="*/ 254 h 266"/>
                  <a:gd name="T68" fmla="*/ 171 w 220"/>
                  <a:gd name="T69" fmla="*/ 259 h 266"/>
                  <a:gd name="T70" fmla="*/ 149 w 220"/>
                  <a:gd name="T71" fmla="*/ 263 h 266"/>
                  <a:gd name="T72" fmla="*/ 124 w 220"/>
                  <a:gd name="T73" fmla="*/ 266 h 266"/>
                  <a:gd name="T74" fmla="*/ 99 w 220"/>
                  <a:gd name="T75" fmla="*/ 266 h 266"/>
                  <a:gd name="T76" fmla="*/ 74 w 220"/>
                  <a:gd name="T77" fmla="*/ 265 h 266"/>
                  <a:gd name="T78" fmla="*/ 51 w 220"/>
                  <a:gd name="T79" fmla="*/ 262 h 266"/>
                  <a:gd name="T80" fmla="*/ 30 w 220"/>
                  <a:gd name="T81" fmla="*/ 257 h 266"/>
                  <a:gd name="T82" fmla="*/ 13 w 220"/>
                  <a:gd name="T83" fmla="*/ 251 h 266"/>
                  <a:gd name="T84" fmla="*/ 0 w 220"/>
                  <a:gd name="T85" fmla="*/ 242 h 26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20"/>
                  <a:gd name="T130" fmla="*/ 0 h 266"/>
                  <a:gd name="T131" fmla="*/ 220 w 220"/>
                  <a:gd name="T132" fmla="*/ 266 h 26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20" h="266">
                    <a:moveTo>
                      <a:pt x="0" y="242"/>
                    </a:moveTo>
                    <a:lnTo>
                      <a:pt x="0" y="242"/>
                    </a:lnTo>
                    <a:lnTo>
                      <a:pt x="0" y="240"/>
                    </a:lnTo>
                    <a:lnTo>
                      <a:pt x="0" y="237"/>
                    </a:lnTo>
                    <a:lnTo>
                      <a:pt x="0" y="232"/>
                    </a:lnTo>
                    <a:lnTo>
                      <a:pt x="0" y="226"/>
                    </a:lnTo>
                    <a:lnTo>
                      <a:pt x="0" y="220"/>
                    </a:lnTo>
                    <a:lnTo>
                      <a:pt x="0" y="213"/>
                    </a:lnTo>
                    <a:lnTo>
                      <a:pt x="0" y="205"/>
                    </a:lnTo>
                    <a:lnTo>
                      <a:pt x="0" y="196"/>
                    </a:lnTo>
                    <a:lnTo>
                      <a:pt x="0" y="187"/>
                    </a:lnTo>
                    <a:lnTo>
                      <a:pt x="0" y="176"/>
                    </a:lnTo>
                    <a:lnTo>
                      <a:pt x="0" y="166"/>
                    </a:lnTo>
                    <a:lnTo>
                      <a:pt x="0" y="155"/>
                    </a:lnTo>
                    <a:lnTo>
                      <a:pt x="0" y="144"/>
                    </a:lnTo>
                    <a:lnTo>
                      <a:pt x="0" y="133"/>
                    </a:lnTo>
                    <a:lnTo>
                      <a:pt x="0" y="122"/>
                    </a:lnTo>
                    <a:lnTo>
                      <a:pt x="0" y="110"/>
                    </a:lnTo>
                    <a:lnTo>
                      <a:pt x="0" y="99"/>
                    </a:lnTo>
                    <a:lnTo>
                      <a:pt x="0" y="88"/>
                    </a:lnTo>
                    <a:lnTo>
                      <a:pt x="0" y="77"/>
                    </a:lnTo>
                    <a:lnTo>
                      <a:pt x="0" y="66"/>
                    </a:lnTo>
                    <a:lnTo>
                      <a:pt x="0" y="57"/>
                    </a:lnTo>
                    <a:lnTo>
                      <a:pt x="0" y="47"/>
                    </a:lnTo>
                    <a:lnTo>
                      <a:pt x="0" y="39"/>
                    </a:lnTo>
                    <a:lnTo>
                      <a:pt x="0" y="31"/>
                    </a:lnTo>
                    <a:lnTo>
                      <a:pt x="0" y="23"/>
                    </a:lnTo>
                    <a:lnTo>
                      <a:pt x="0" y="16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6" y="0"/>
                    </a:lnTo>
                    <a:lnTo>
                      <a:pt x="10" y="0"/>
                    </a:lnTo>
                    <a:lnTo>
                      <a:pt x="14" y="0"/>
                    </a:lnTo>
                    <a:lnTo>
                      <a:pt x="21" y="0"/>
                    </a:lnTo>
                    <a:lnTo>
                      <a:pt x="27" y="0"/>
                    </a:lnTo>
                    <a:lnTo>
                      <a:pt x="34" y="0"/>
                    </a:lnTo>
                    <a:lnTo>
                      <a:pt x="43" y="0"/>
                    </a:lnTo>
                    <a:lnTo>
                      <a:pt x="51" y="0"/>
                    </a:lnTo>
                    <a:lnTo>
                      <a:pt x="60" y="0"/>
                    </a:lnTo>
                    <a:lnTo>
                      <a:pt x="70" y="0"/>
                    </a:lnTo>
                    <a:lnTo>
                      <a:pt x="80" y="0"/>
                    </a:lnTo>
                    <a:lnTo>
                      <a:pt x="89" y="0"/>
                    </a:lnTo>
                    <a:lnTo>
                      <a:pt x="100" y="0"/>
                    </a:lnTo>
                    <a:lnTo>
                      <a:pt x="111" y="0"/>
                    </a:lnTo>
                    <a:lnTo>
                      <a:pt x="121" y="0"/>
                    </a:lnTo>
                    <a:lnTo>
                      <a:pt x="130" y="0"/>
                    </a:lnTo>
                    <a:lnTo>
                      <a:pt x="141" y="0"/>
                    </a:lnTo>
                    <a:lnTo>
                      <a:pt x="150" y="0"/>
                    </a:lnTo>
                    <a:lnTo>
                      <a:pt x="161" y="0"/>
                    </a:lnTo>
                    <a:lnTo>
                      <a:pt x="169" y="0"/>
                    </a:lnTo>
                    <a:lnTo>
                      <a:pt x="178" y="0"/>
                    </a:lnTo>
                    <a:lnTo>
                      <a:pt x="186" y="0"/>
                    </a:lnTo>
                    <a:lnTo>
                      <a:pt x="194" y="0"/>
                    </a:lnTo>
                    <a:lnTo>
                      <a:pt x="200" y="0"/>
                    </a:lnTo>
                    <a:lnTo>
                      <a:pt x="205" y="0"/>
                    </a:lnTo>
                    <a:lnTo>
                      <a:pt x="211" y="0"/>
                    </a:lnTo>
                    <a:lnTo>
                      <a:pt x="215" y="0"/>
                    </a:lnTo>
                    <a:lnTo>
                      <a:pt x="217" y="0"/>
                    </a:lnTo>
                    <a:lnTo>
                      <a:pt x="220" y="0"/>
                    </a:lnTo>
                    <a:lnTo>
                      <a:pt x="220" y="2"/>
                    </a:lnTo>
                    <a:lnTo>
                      <a:pt x="220" y="3"/>
                    </a:lnTo>
                    <a:lnTo>
                      <a:pt x="220" y="7"/>
                    </a:lnTo>
                    <a:lnTo>
                      <a:pt x="220" y="11"/>
                    </a:lnTo>
                    <a:lnTo>
                      <a:pt x="220" y="16"/>
                    </a:lnTo>
                    <a:lnTo>
                      <a:pt x="220" y="23"/>
                    </a:lnTo>
                    <a:lnTo>
                      <a:pt x="220" y="31"/>
                    </a:lnTo>
                    <a:lnTo>
                      <a:pt x="220" y="39"/>
                    </a:lnTo>
                    <a:lnTo>
                      <a:pt x="220" y="47"/>
                    </a:lnTo>
                    <a:lnTo>
                      <a:pt x="220" y="57"/>
                    </a:lnTo>
                    <a:lnTo>
                      <a:pt x="220" y="66"/>
                    </a:lnTo>
                    <a:lnTo>
                      <a:pt x="220" y="77"/>
                    </a:lnTo>
                    <a:lnTo>
                      <a:pt x="220" y="88"/>
                    </a:lnTo>
                    <a:lnTo>
                      <a:pt x="220" y="99"/>
                    </a:lnTo>
                    <a:lnTo>
                      <a:pt x="220" y="110"/>
                    </a:lnTo>
                    <a:lnTo>
                      <a:pt x="220" y="122"/>
                    </a:lnTo>
                    <a:lnTo>
                      <a:pt x="220" y="133"/>
                    </a:lnTo>
                    <a:lnTo>
                      <a:pt x="220" y="144"/>
                    </a:lnTo>
                    <a:lnTo>
                      <a:pt x="220" y="155"/>
                    </a:lnTo>
                    <a:lnTo>
                      <a:pt x="220" y="166"/>
                    </a:lnTo>
                    <a:lnTo>
                      <a:pt x="220" y="176"/>
                    </a:lnTo>
                    <a:lnTo>
                      <a:pt x="220" y="187"/>
                    </a:lnTo>
                    <a:lnTo>
                      <a:pt x="220" y="196"/>
                    </a:lnTo>
                    <a:lnTo>
                      <a:pt x="220" y="205"/>
                    </a:lnTo>
                    <a:lnTo>
                      <a:pt x="220" y="213"/>
                    </a:lnTo>
                    <a:lnTo>
                      <a:pt x="220" y="220"/>
                    </a:lnTo>
                    <a:lnTo>
                      <a:pt x="220" y="226"/>
                    </a:lnTo>
                    <a:lnTo>
                      <a:pt x="220" y="232"/>
                    </a:lnTo>
                    <a:lnTo>
                      <a:pt x="220" y="237"/>
                    </a:lnTo>
                    <a:lnTo>
                      <a:pt x="220" y="240"/>
                    </a:lnTo>
                    <a:lnTo>
                      <a:pt x="220" y="242"/>
                    </a:lnTo>
                    <a:lnTo>
                      <a:pt x="216" y="245"/>
                    </a:lnTo>
                    <a:lnTo>
                      <a:pt x="211" y="248"/>
                    </a:lnTo>
                    <a:lnTo>
                      <a:pt x="205" y="250"/>
                    </a:lnTo>
                    <a:lnTo>
                      <a:pt x="199" y="253"/>
                    </a:lnTo>
                    <a:lnTo>
                      <a:pt x="192" y="254"/>
                    </a:lnTo>
                    <a:lnTo>
                      <a:pt x="186" y="257"/>
                    </a:lnTo>
                    <a:lnTo>
                      <a:pt x="179" y="258"/>
                    </a:lnTo>
                    <a:lnTo>
                      <a:pt x="171" y="259"/>
                    </a:lnTo>
                    <a:lnTo>
                      <a:pt x="165" y="262"/>
                    </a:lnTo>
                    <a:lnTo>
                      <a:pt x="157" y="262"/>
                    </a:lnTo>
                    <a:lnTo>
                      <a:pt x="149" y="263"/>
                    </a:lnTo>
                    <a:lnTo>
                      <a:pt x="141" y="265"/>
                    </a:lnTo>
                    <a:lnTo>
                      <a:pt x="132" y="265"/>
                    </a:lnTo>
                    <a:lnTo>
                      <a:pt x="124" y="266"/>
                    </a:lnTo>
                    <a:lnTo>
                      <a:pt x="116" y="266"/>
                    </a:lnTo>
                    <a:lnTo>
                      <a:pt x="107" y="266"/>
                    </a:lnTo>
                    <a:lnTo>
                      <a:pt x="99" y="266"/>
                    </a:lnTo>
                    <a:lnTo>
                      <a:pt x="91" y="266"/>
                    </a:lnTo>
                    <a:lnTo>
                      <a:pt x="82" y="266"/>
                    </a:lnTo>
                    <a:lnTo>
                      <a:pt x="74" y="265"/>
                    </a:lnTo>
                    <a:lnTo>
                      <a:pt x="66" y="265"/>
                    </a:lnTo>
                    <a:lnTo>
                      <a:pt x="58" y="263"/>
                    </a:lnTo>
                    <a:lnTo>
                      <a:pt x="51" y="262"/>
                    </a:lnTo>
                    <a:lnTo>
                      <a:pt x="43" y="261"/>
                    </a:lnTo>
                    <a:lnTo>
                      <a:pt x="37" y="259"/>
                    </a:lnTo>
                    <a:lnTo>
                      <a:pt x="30" y="257"/>
                    </a:lnTo>
                    <a:lnTo>
                      <a:pt x="23" y="255"/>
                    </a:lnTo>
                    <a:lnTo>
                      <a:pt x="18" y="253"/>
                    </a:lnTo>
                    <a:lnTo>
                      <a:pt x="13" y="251"/>
                    </a:lnTo>
                    <a:lnTo>
                      <a:pt x="8" y="249"/>
                    </a:lnTo>
                    <a:lnTo>
                      <a:pt x="4" y="246"/>
                    </a:lnTo>
                    <a:lnTo>
                      <a:pt x="0" y="242"/>
                    </a:lnTo>
                    <a:close/>
                  </a:path>
                </a:pathLst>
              </a:custGeom>
              <a:solidFill>
                <a:srgbClr val="00FF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01" name="Freeform 83"/>
              <p:cNvSpPr>
                <a:spLocks/>
              </p:cNvSpPr>
              <p:nvPr/>
            </p:nvSpPr>
            <p:spPr bwMode="auto">
              <a:xfrm>
                <a:off x="3650" y="2942"/>
                <a:ext cx="220" cy="266"/>
              </a:xfrm>
              <a:custGeom>
                <a:avLst/>
                <a:gdLst>
                  <a:gd name="T0" fmla="*/ 0 w 220"/>
                  <a:gd name="T1" fmla="*/ 240 h 266"/>
                  <a:gd name="T2" fmla="*/ 0 w 220"/>
                  <a:gd name="T3" fmla="*/ 226 h 266"/>
                  <a:gd name="T4" fmla="*/ 0 w 220"/>
                  <a:gd name="T5" fmla="*/ 205 h 266"/>
                  <a:gd name="T6" fmla="*/ 0 w 220"/>
                  <a:gd name="T7" fmla="*/ 176 h 266"/>
                  <a:gd name="T8" fmla="*/ 0 w 220"/>
                  <a:gd name="T9" fmla="*/ 144 h 266"/>
                  <a:gd name="T10" fmla="*/ 0 w 220"/>
                  <a:gd name="T11" fmla="*/ 110 h 266"/>
                  <a:gd name="T12" fmla="*/ 0 w 220"/>
                  <a:gd name="T13" fmla="*/ 77 h 266"/>
                  <a:gd name="T14" fmla="*/ 0 w 220"/>
                  <a:gd name="T15" fmla="*/ 47 h 266"/>
                  <a:gd name="T16" fmla="*/ 0 w 220"/>
                  <a:gd name="T17" fmla="*/ 23 h 266"/>
                  <a:gd name="T18" fmla="*/ 0 w 220"/>
                  <a:gd name="T19" fmla="*/ 7 h 266"/>
                  <a:gd name="T20" fmla="*/ 0 w 220"/>
                  <a:gd name="T21" fmla="*/ 0 h 266"/>
                  <a:gd name="T22" fmla="*/ 6 w 220"/>
                  <a:gd name="T23" fmla="*/ 0 h 266"/>
                  <a:gd name="T24" fmla="*/ 21 w 220"/>
                  <a:gd name="T25" fmla="*/ 0 h 266"/>
                  <a:gd name="T26" fmla="*/ 43 w 220"/>
                  <a:gd name="T27" fmla="*/ 0 h 266"/>
                  <a:gd name="T28" fmla="*/ 70 w 220"/>
                  <a:gd name="T29" fmla="*/ 0 h 266"/>
                  <a:gd name="T30" fmla="*/ 100 w 220"/>
                  <a:gd name="T31" fmla="*/ 0 h 266"/>
                  <a:gd name="T32" fmla="*/ 130 w 220"/>
                  <a:gd name="T33" fmla="*/ 0 h 266"/>
                  <a:gd name="T34" fmla="*/ 161 w 220"/>
                  <a:gd name="T35" fmla="*/ 0 h 266"/>
                  <a:gd name="T36" fmla="*/ 186 w 220"/>
                  <a:gd name="T37" fmla="*/ 0 h 266"/>
                  <a:gd name="T38" fmla="*/ 205 w 220"/>
                  <a:gd name="T39" fmla="*/ 0 h 266"/>
                  <a:gd name="T40" fmla="*/ 217 w 220"/>
                  <a:gd name="T41" fmla="*/ 0 h 266"/>
                  <a:gd name="T42" fmla="*/ 220 w 220"/>
                  <a:gd name="T43" fmla="*/ 2 h 266"/>
                  <a:gd name="T44" fmla="*/ 220 w 220"/>
                  <a:gd name="T45" fmla="*/ 11 h 266"/>
                  <a:gd name="T46" fmla="*/ 220 w 220"/>
                  <a:gd name="T47" fmla="*/ 31 h 266"/>
                  <a:gd name="T48" fmla="*/ 220 w 220"/>
                  <a:gd name="T49" fmla="*/ 57 h 266"/>
                  <a:gd name="T50" fmla="*/ 220 w 220"/>
                  <a:gd name="T51" fmla="*/ 88 h 266"/>
                  <a:gd name="T52" fmla="*/ 220 w 220"/>
                  <a:gd name="T53" fmla="*/ 122 h 266"/>
                  <a:gd name="T54" fmla="*/ 220 w 220"/>
                  <a:gd name="T55" fmla="*/ 155 h 266"/>
                  <a:gd name="T56" fmla="*/ 220 w 220"/>
                  <a:gd name="T57" fmla="*/ 187 h 266"/>
                  <a:gd name="T58" fmla="*/ 220 w 220"/>
                  <a:gd name="T59" fmla="*/ 213 h 266"/>
                  <a:gd name="T60" fmla="*/ 220 w 220"/>
                  <a:gd name="T61" fmla="*/ 232 h 266"/>
                  <a:gd name="T62" fmla="*/ 220 w 220"/>
                  <a:gd name="T63" fmla="*/ 242 h 266"/>
                  <a:gd name="T64" fmla="*/ 211 w 220"/>
                  <a:gd name="T65" fmla="*/ 248 h 266"/>
                  <a:gd name="T66" fmla="*/ 192 w 220"/>
                  <a:gd name="T67" fmla="*/ 254 h 266"/>
                  <a:gd name="T68" fmla="*/ 171 w 220"/>
                  <a:gd name="T69" fmla="*/ 259 h 266"/>
                  <a:gd name="T70" fmla="*/ 149 w 220"/>
                  <a:gd name="T71" fmla="*/ 263 h 266"/>
                  <a:gd name="T72" fmla="*/ 124 w 220"/>
                  <a:gd name="T73" fmla="*/ 266 h 266"/>
                  <a:gd name="T74" fmla="*/ 99 w 220"/>
                  <a:gd name="T75" fmla="*/ 266 h 266"/>
                  <a:gd name="T76" fmla="*/ 74 w 220"/>
                  <a:gd name="T77" fmla="*/ 265 h 266"/>
                  <a:gd name="T78" fmla="*/ 51 w 220"/>
                  <a:gd name="T79" fmla="*/ 262 h 266"/>
                  <a:gd name="T80" fmla="*/ 30 w 220"/>
                  <a:gd name="T81" fmla="*/ 257 h 266"/>
                  <a:gd name="T82" fmla="*/ 13 w 220"/>
                  <a:gd name="T83" fmla="*/ 251 h 266"/>
                  <a:gd name="T84" fmla="*/ 0 w 220"/>
                  <a:gd name="T85" fmla="*/ 242 h 26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20"/>
                  <a:gd name="T130" fmla="*/ 0 h 266"/>
                  <a:gd name="T131" fmla="*/ 220 w 220"/>
                  <a:gd name="T132" fmla="*/ 266 h 26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20" h="266">
                    <a:moveTo>
                      <a:pt x="0" y="242"/>
                    </a:moveTo>
                    <a:lnTo>
                      <a:pt x="0" y="242"/>
                    </a:lnTo>
                    <a:lnTo>
                      <a:pt x="0" y="240"/>
                    </a:lnTo>
                    <a:lnTo>
                      <a:pt x="0" y="237"/>
                    </a:lnTo>
                    <a:lnTo>
                      <a:pt x="0" y="232"/>
                    </a:lnTo>
                    <a:lnTo>
                      <a:pt x="0" y="226"/>
                    </a:lnTo>
                    <a:lnTo>
                      <a:pt x="0" y="220"/>
                    </a:lnTo>
                    <a:lnTo>
                      <a:pt x="0" y="213"/>
                    </a:lnTo>
                    <a:lnTo>
                      <a:pt x="0" y="205"/>
                    </a:lnTo>
                    <a:lnTo>
                      <a:pt x="0" y="196"/>
                    </a:lnTo>
                    <a:lnTo>
                      <a:pt x="0" y="187"/>
                    </a:lnTo>
                    <a:lnTo>
                      <a:pt x="0" y="176"/>
                    </a:lnTo>
                    <a:lnTo>
                      <a:pt x="0" y="166"/>
                    </a:lnTo>
                    <a:lnTo>
                      <a:pt x="0" y="155"/>
                    </a:lnTo>
                    <a:lnTo>
                      <a:pt x="0" y="144"/>
                    </a:lnTo>
                    <a:lnTo>
                      <a:pt x="0" y="133"/>
                    </a:lnTo>
                    <a:lnTo>
                      <a:pt x="0" y="122"/>
                    </a:lnTo>
                    <a:lnTo>
                      <a:pt x="0" y="110"/>
                    </a:lnTo>
                    <a:lnTo>
                      <a:pt x="0" y="99"/>
                    </a:lnTo>
                    <a:lnTo>
                      <a:pt x="0" y="88"/>
                    </a:lnTo>
                    <a:lnTo>
                      <a:pt x="0" y="77"/>
                    </a:lnTo>
                    <a:lnTo>
                      <a:pt x="0" y="66"/>
                    </a:lnTo>
                    <a:lnTo>
                      <a:pt x="0" y="57"/>
                    </a:lnTo>
                    <a:lnTo>
                      <a:pt x="0" y="47"/>
                    </a:lnTo>
                    <a:lnTo>
                      <a:pt x="0" y="39"/>
                    </a:lnTo>
                    <a:lnTo>
                      <a:pt x="0" y="31"/>
                    </a:lnTo>
                    <a:lnTo>
                      <a:pt x="0" y="23"/>
                    </a:lnTo>
                    <a:lnTo>
                      <a:pt x="0" y="16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6" y="0"/>
                    </a:lnTo>
                    <a:lnTo>
                      <a:pt x="10" y="0"/>
                    </a:lnTo>
                    <a:lnTo>
                      <a:pt x="14" y="0"/>
                    </a:lnTo>
                    <a:lnTo>
                      <a:pt x="21" y="0"/>
                    </a:lnTo>
                    <a:lnTo>
                      <a:pt x="27" y="0"/>
                    </a:lnTo>
                    <a:lnTo>
                      <a:pt x="34" y="0"/>
                    </a:lnTo>
                    <a:lnTo>
                      <a:pt x="43" y="0"/>
                    </a:lnTo>
                    <a:lnTo>
                      <a:pt x="51" y="0"/>
                    </a:lnTo>
                    <a:lnTo>
                      <a:pt x="60" y="0"/>
                    </a:lnTo>
                    <a:lnTo>
                      <a:pt x="70" y="0"/>
                    </a:lnTo>
                    <a:lnTo>
                      <a:pt x="80" y="0"/>
                    </a:lnTo>
                    <a:lnTo>
                      <a:pt x="89" y="0"/>
                    </a:lnTo>
                    <a:lnTo>
                      <a:pt x="100" y="0"/>
                    </a:lnTo>
                    <a:lnTo>
                      <a:pt x="111" y="0"/>
                    </a:lnTo>
                    <a:lnTo>
                      <a:pt x="121" y="0"/>
                    </a:lnTo>
                    <a:lnTo>
                      <a:pt x="130" y="0"/>
                    </a:lnTo>
                    <a:lnTo>
                      <a:pt x="141" y="0"/>
                    </a:lnTo>
                    <a:lnTo>
                      <a:pt x="150" y="0"/>
                    </a:lnTo>
                    <a:lnTo>
                      <a:pt x="161" y="0"/>
                    </a:lnTo>
                    <a:lnTo>
                      <a:pt x="169" y="0"/>
                    </a:lnTo>
                    <a:lnTo>
                      <a:pt x="178" y="0"/>
                    </a:lnTo>
                    <a:lnTo>
                      <a:pt x="186" y="0"/>
                    </a:lnTo>
                    <a:lnTo>
                      <a:pt x="194" y="0"/>
                    </a:lnTo>
                    <a:lnTo>
                      <a:pt x="200" y="0"/>
                    </a:lnTo>
                    <a:lnTo>
                      <a:pt x="205" y="0"/>
                    </a:lnTo>
                    <a:lnTo>
                      <a:pt x="211" y="0"/>
                    </a:lnTo>
                    <a:lnTo>
                      <a:pt x="215" y="0"/>
                    </a:lnTo>
                    <a:lnTo>
                      <a:pt x="217" y="0"/>
                    </a:lnTo>
                    <a:lnTo>
                      <a:pt x="220" y="0"/>
                    </a:lnTo>
                    <a:lnTo>
                      <a:pt x="220" y="2"/>
                    </a:lnTo>
                    <a:lnTo>
                      <a:pt x="220" y="3"/>
                    </a:lnTo>
                    <a:lnTo>
                      <a:pt x="220" y="7"/>
                    </a:lnTo>
                    <a:lnTo>
                      <a:pt x="220" y="11"/>
                    </a:lnTo>
                    <a:lnTo>
                      <a:pt x="220" y="16"/>
                    </a:lnTo>
                    <a:lnTo>
                      <a:pt x="220" y="23"/>
                    </a:lnTo>
                    <a:lnTo>
                      <a:pt x="220" y="31"/>
                    </a:lnTo>
                    <a:lnTo>
                      <a:pt x="220" y="39"/>
                    </a:lnTo>
                    <a:lnTo>
                      <a:pt x="220" y="47"/>
                    </a:lnTo>
                    <a:lnTo>
                      <a:pt x="220" y="57"/>
                    </a:lnTo>
                    <a:lnTo>
                      <a:pt x="220" y="66"/>
                    </a:lnTo>
                    <a:lnTo>
                      <a:pt x="220" y="77"/>
                    </a:lnTo>
                    <a:lnTo>
                      <a:pt x="220" y="88"/>
                    </a:lnTo>
                    <a:lnTo>
                      <a:pt x="220" y="99"/>
                    </a:lnTo>
                    <a:lnTo>
                      <a:pt x="220" y="110"/>
                    </a:lnTo>
                    <a:lnTo>
                      <a:pt x="220" y="122"/>
                    </a:lnTo>
                    <a:lnTo>
                      <a:pt x="220" y="133"/>
                    </a:lnTo>
                    <a:lnTo>
                      <a:pt x="220" y="144"/>
                    </a:lnTo>
                    <a:lnTo>
                      <a:pt x="220" y="155"/>
                    </a:lnTo>
                    <a:lnTo>
                      <a:pt x="220" y="166"/>
                    </a:lnTo>
                    <a:lnTo>
                      <a:pt x="220" y="176"/>
                    </a:lnTo>
                    <a:lnTo>
                      <a:pt x="220" y="187"/>
                    </a:lnTo>
                    <a:lnTo>
                      <a:pt x="220" y="196"/>
                    </a:lnTo>
                    <a:lnTo>
                      <a:pt x="220" y="205"/>
                    </a:lnTo>
                    <a:lnTo>
                      <a:pt x="220" y="213"/>
                    </a:lnTo>
                    <a:lnTo>
                      <a:pt x="220" y="220"/>
                    </a:lnTo>
                    <a:lnTo>
                      <a:pt x="220" y="226"/>
                    </a:lnTo>
                    <a:lnTo>
                      <a:pt x="220" y="232"/>
                    </a:lnTo>
                    <a:lnTo>
                      <a:pt x="220" y="237"/>
                    </a:lnTo>
                    <a:lnTo>
                      <a:pt x="220" y="240"/>
                    </a:lnTo>
                    <a:lnTo>
                      <a:pt x="220" y="242"/>
                    </a:lnTo>
                    <a:lnTo>
                      <a:pt x="216" y="245"/>
                    </a:lnTo>
                    <a:lnTo>
                      <a:pt x="211" y="248"/>
                    </a:lnTo>
                    <a:lnTo>
                      <a:pt x="205" y="250"/>
                    </a:lnTo>
                    <a:lnTo>
                      <a:pt x="199" y="253"/>
                    </a:lnTo>
                    <a:lnTo>
                      <a:pt x="192" y="254"/>
                    </a:lnTo>
                    <a:lnTo>
                      <a:pt x="186" y="257"/>
                    </a:lnTo>
                    <a:lnTo>
                      <a:pt x="179" y="258"/>
                    </a:lnTo>
                    <a:lnTo>
                      <a:pt x="171" y="259"/>
                    </a:lnTo>
                    <a:lnTo>
                      <a:pt x="165" y="262"/>
                    </a:lnTo>
                    <a:lnTo>
                      <a:pt x="157" y="262"/>
                    </a:lnTo>
                    <a:lnTo>
                      <a:pt x="149" y="263"/>
                    </a:lnTo>
                    <a:lnTo>
                      <a:pt x="141" y="265"/>
                    </a:lnTo>
                    <a:lnTo>
                      <a:pt x="132" y="265"/>
                    </a:lnTo>
                    <a:lnTo>
                      <a:pt x="124" y="266"/>
                    </a:lnTo>
                    <a:lnTo>
                      <a:pt x="116" y="266"/>
                    </a:lnTo>
                    <a:lnTo>
                      <a:pt x="107" y="266"/>
                    </a:lnTo>
                    <a:lnTo>
                      <a:pt x="99" y="266"/>
                    </a:lnTo>
                    <a:lnTo>
                      <a:pt x="91" y="266"/>
                    </a:lnTo>
                    <a:lnTo>
                      <a:pt x="82" y="266"/>
                    </a:lnTo>
                    <a:lnTo>
                      <a:pt x="74" y="265"/>
                    </a:lnTo>
                    <a:lnTo>
                      <a:pt x="66" y="265"/>
                    </a:lnTo>
                    <a:lnTo>
                      <a:pt x="58" y="263"/>
                    </a:lnTo>
                    <a:lnTo>
                      <a:pt x="51" y="262"/>
                    </a:lnTo>
                    <a:lnTo>
                      <a:pt x="43" y="261"/>
                    </a:lnTo>
                    <a:lnTo>
                      <a:pt x="37" y="259"/>
                    </a:lnTo>
                    <a:lnTo>
                      <a:pt x="30" y="257"/>
                    </a:lnTo>
                    <a:lnTo>
                      <a:pt x="23" y="255"/>
                    </a:lnTo>
                    <a:lnTo>
                      <a:pt x="18" y="253"/>
                    </a:lnTo>
                    <a:lnTo>
                      <a:pt x="13" y="251"/>
                    </a:lnTo>
                    <a:lnTo>
                      <a:pt x="8" y="249"/>
                    </a:lnTo>
                    <a:lnTo>
                      <a:pt x="4" y="246"/>
                    </a:lnTo>
                    <a:lnTo>
                      <a:pt x="0" y="242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02" name="Oval 84"/>
              <p:cNvSpPr>
                <a:spLocks noChangeArrowheads="1"/>
              </p:cNvSpPr>
              <p:nvPr/>
            </p:nvSpPr>
            <p:spPr bwMode="auto">
              <a:xfrm>
                <a:off x="3644" y="3223"/>
                <a:ext cx="32" cy="29"/>
              </a:xfrm>
              <a:prstGeom prst="ellipse">
                <a:avLst/>
              </a:prstGeom>
              <a:solidFill>
                <a:srgbClr val="000000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03" name="Oval 85"/>
              <p:cNvSpPr>
                <a:spLocks noChangeArrowheads="1"/>
              </p:cNvSpPr>
              <p:nvPr/>
            </p:nvSpPr>
            <p:spPr bwMode="auto">
              <a:xfrm>
                <a:off x="3644" y="3223"/>
                <a:ext cx="32" cy="29"/>
              </a:xfrm>
              <a:prstGeom prst="ellips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04" name="Oval 86"/>
              <p:cNvSpPr>
                <a:spLocks noChangeArrowheads="1"/>
              </p:cNvSpPr>
              <p:nvPr/>
            </p:nvSpPr>
            <p:spPr bwMode="auto">
              <a:xfrm>
                <a:off x="3693" y="3233"/>
                <a:ext cx="32" cy="28"/>
              </a:xfrm>
              <a:prstGeom prst="ellipse">
                <a:avLst/>
              </a:prstGeom>
              <a:solidFill>
                <a:srgbClr val="000000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05" name="Oval 87"/>
              <p:cNvSpPr>
                <a:spLocks noChangeArrowheads="1"/>
              </p:cNvSpPr>
              <p:nvPr/>
            </p:nvSpPr>
            <p:spPr bwMode="auto">
              <a:xfrm>
                <a:off x="3693" y="3233"/>
                <a:ext cx="32" cy="28"/>
              </a:xfrm>
              <a:prstGeom prst="ellips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06" name="Oval 88"/>
              <p:cNvSpPr>
                <a:spLocks noChangeArrowheads="1"/>
              </p:cNvSpPr>
              <p:nvPr/>
            </p:nvSpPr>
            <p:spPr bwMode="auto">
              <a:xfrm>
                <a:off x="3795" y="3233"/>
                <a:ext cx="31" cy="29"/>
              </a:xfrm>
              <a:prstGeom prst="ellipse">
                <a:avLst/>
              </a:prstGeom>
              <a:solidFill>
                <a:srgbClr val="000000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07" name="Oval 89"/>
              <p:cNvSpPr>
                <a:spLocks noChangeArrowheads="1"/>
              </p:cNvSpPr>
              <p:nvPr/>
            </p:nvSpPr>
            <p:spPr bwMode="auto">
              <a:xfrm>
                <a:off x="3795" y="3233"/>
                <a:ext cx="31" cy="29"/>
              </a:xfrm>
              <a:prstGeom prst="ellips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08" name="Oval 90"/>
              <p:cNvSpPr>
                <a:spLocks noChangeArrowheads="1"/>
              </p:cNvSpPr>
              <p:nvPr/>
            </p:nvSpPr>
            <p:spPr bwMode="auto">
              <a:xfrm>
                <a:off x="3844" y="3223"/>
                <a:ext cx="31" cy="29"/>
              </a:xfrm>
              <a:prstGeom prst="ellipse">
                <a:avLst/>
              </a:prstGeom>
              <a:solidFill>
                <a:srgbClr val="000000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09" name="Oval 91"/>
              <p:cNvSpPr>
                <a:spLocks noChangeArrowheads="1"/>
              </p:cNvSpPr>
              <p:nvPr/>
            </p:nvSpPr>
            <p:spPr bwMode="auto">
              <a:xfrm>
                <a:off x="3844" y="3223"/>
                <a:ext cx="31" cy="29"/>
              </a:xfrm>
              <a:prstGeom prst="ellips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10" name="Rectangle 92"/>
              <p:cNvSpPr>
                <a:spLocks noChangeArrowheads="1"/>
              </p:cNvSpPr>
              <p:nvPr/>
            </p:nvSpPr>
            <p:spPr bwMode="auto">
              <a:xfrm>
                <a:off x="3750" y="3240"/>
                <a:ext cx="18" cy="20"/>
              </a:xfrm>
              <a:prstGeom prst="rect">
                <a:avLst/>
              </a:prstGeom>
              <a:solidFill>
                <a:srgbClr val="000000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11" name="Rectangle 93"/>
              <p:cNvSpPr>
                <a:spLocks noChangeArrowheads="1"/>
              </p:cNvSpPr>
              <p:nvPr/>
            </p:nvSpPr>
            <p:spPr bwMode="auto">
              <a:xfrm>
                <a:off x="3750" y="3240"/>
                <a:ext cx="18" cy="20"/>
              </a:xfrm>
              <a:prstGeom prst="rect">
                <a:avLst/>
              </a:prstGeom>
              <a:noFill/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12" name="Freeform 94"/>
              <p:cNvSpPr>
                <a:spLocks/>
              </p:cNvSpPr>
              <p:nvPr/>
            </p:nvSpPr>
            <p:spPr bwMode="auto">
              <a:xfrm>
                <a:off x="3617" y="2896"/>
                <a:ext cx="283" cy="16"/>
              </a:xfrm>
              <a:custGeom>
                <a:avLst/>
                <a:gdLst>
                  <a:gd name="T0" fmla="*/ 1 w 283"/>
                  <a:gd name="T1" fmla="*/ 16 h 16"/>
                  <a:gd name="T2" fmla="*/ 4 w 283"/>
                  <a:gd name="T3" fmla="*/ 16 h 16"/>
                  <a:gd name="T4" fmla="*/ 10 w 283"/>
                  <a:gd name="T5" fmla="*/ 15 h 16"/>
                  <a:gd name="T6" fmla="*/ 20 w 283"/>
                  <a:gd name="T7" fmla="*/ 12 h 16"/>
                  <a:gd name="T8" fmla="*/ 30 w 283"/>
                  <a:gd name="T9" fmla="*/ 11 h 16"/>
                  <a:gd name="T10" fmla="*/ 45 w 283"/>
                  <a:gd name="T11" fmla="*/ 8 h 16"/>
                  <a:gd name="T12" fmla="*/ 60 w 283"/>
                  <a:gd name="T13" fmla="*/ 5 h 16"/>
                  <a:gd name="T14" fmla="*/ 79 w 283"/>
                  <a:gd name="T15" fmla="*/ 4 h 16"/>
                  <a:gd name="T16" fmla="*/ 99 w 283"/>
                  <a:gd name="T17" fmla="*/ 3 h 16"/>
                  <a:gd name="T18" fmla="*/ 120 w 283"/>
                  <a:gd name="T19" fmla="*/ 1 h 16"/>
                  <a:gd name="T20" fmla="*/ 142 w 283"/>
                  <a:gd name="T21" fmla="*/ 0 h 16"/>
                  <a:gd name="T22" fmla="*/ 166 w 283"/>
                  <a:gd name="T23" fmla="*/ 1 h 16"/>
                  <a:gd name="T24" fmla="*/ 191 w 283"/>
                  <a:gd name="T25" fmla="*/ 1 h 16"/>
                  <a:gd name="T26" fmla="*/ 217 w 283"/>
                  <a:gd name="T27" fmla="*/ 4 h 16"/>
                  <a:gd name="T28" fmla="*/ 244 w 283"/>
                  <a:gd name="T29" fmla="*/ 8 h 16"/>
                  <a:gd name="T30" fmla="*/ 270 w 283"/>
                  <a:gd name="T31" fmla="*/ 13 h 16"/>
                  <a:gd name="T32" fmla="*/ 283 w 283"/>
                  <a:gd name="T33" fmla="*/ 16 h 16"/>
                  <a:gd name="T34" fmla="*/ 277 w 283"/>
                  <a:gd name="T35" fmla="*/ 16 h 16"/>
                  <a:gd name="T36" fmla="*/ 265 w 283"/>
                  <a:gd name="T37" fmla="*/ 16 h 16"/>
                  <a:gd name="T38" fmla="*/ 249 w 283"/>
                  <a:gd name="T39" fmla="*/ 16 h 16"/>
                  <a:gd name="T40" fmla="*/ 229 w 283"/>
                  <a:gd name="T41" fmla="*/ 16 h 16"/>
                  <a:gd name="T42" fmla="*/ 207 w 283"/>
                  <a:gd name="T43" fmla="*/ 16 h 16"/>
                  <a:gd name="T44" fmla="*/ 182 w 283"/>
                  <a:gd name="T45" fmla="*/ 16 h 16"/>
                  <a:gd name="T46" fmla="*/ 155 w 283"/>
                  <a:gd name="T47" fmla="*/ 16 h 16"/>
                  <a:gd name="T48" fmla="*/ 129 w 283"/>
                  <a:gd name="T49" fmla="*/ 16 h 16"/>
                  <a:gd name="T50" fmla="*/ 103 w 283"/>
                  <a:gd name="T51" fmla="*/ 16 h 16"/>
                  <a:gd name="T52" fmla="*/ 78 w 283"/>
                  <a:gd name="T53" fmla="*/ 16 h 16"/>
                  <a:gd name="T54" fmla="*/ 55 w 283"/>
                  <a:gd name="T55" fmla="*/ 16 h 16"/>
                  <a:gd name="T56" fmla="*/ 35 w 283"/>
                  <a:gd name="T57" fmla="*/ 16 h 16"/>
                  <a:gd name="T58" fmla="*/ 20 w 283"/>
                  <a:gd name="T59" fmla="*/ 16 h 16"/>
                  <a:gd name="T60" fmla="*/ 8 w 283"/>
                  <a:gd name="T61" fmla="*/ 16 h 16"/>
                  <a:gd name="T62" fmla="*/ 1 w 283"/>
                  <a:gd name="T63" fmla="*/ 16 h 1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83"/>
                  <a:gd name="T97" fmla="*/ 0 h 16"/>
                  <a:gd name="T98" fmla="*/ 283 w 283"/>
                  <a:gd name="T99" fmla="*/ 16 h 1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83" h="16">
                    <a:moveTo>
                      <a:pt x="0" y="16"/>
                    </a:moveTo>
                    <a:lnTo>
                      <a:pt x="1" y="16"/>
                    </a:lnTo>
                    <a:lnTo>
                      <a:pt x="2" y="16"/>
                    </a:lnTo>
                    <a:lnTo>
                      <a:pt x="4" y="16"/>
                    </a:lnTo>
                    <a:lnTo>
                      <a:pt x="6" y="15"/>
                    </a:lnTo>
                    <a:lnTo>
                      <a:pt x="10" y="15"/>
                    </a:lnTo>
                    <a:lnTo>
                      <a:pt x="14" y="13"/>
                    </a:lnTo>
                    <a:lnTo>
                      <a:pt x="20" y="12"/>
                    </a:lnTo>
                    <a:lnTo>
                      <a:pt x="25" y="12"/>
                    </a:lnTo>
                    <a:lnTo>
                      <a:pt x="30" y="11"/>
                    </a:lnTo>
                    <a:lnTo>
                      <a:pt x="37" y="9"/>
                    </a:lnTo>
                    <a:lnTo>
                      <a:pt x="45" y="8"/>
                    </a:lnTo>
                    <a:lnTo>
                      <a:pt x="53" y="7"/>
                    </a:lnTo>
                    <a:lnTo>
                      <a:pt x="60" y="5"/>
                    </a:lnTo>
                    <a:lnTo>
                      <a:pt x="70" y="5"/>
                    </a:lnTo>
                    <a:lnTo>
                      <a:pt x="79" y="4"/>
                    </a:lnTo>
                    <a:lnTo>
                      <a:pt x="88" y="3"/>
                    </a:lnTo>
                    <a:lnTo>
                      <a:pt x="99" y="3"/>
                    </a:lnTo>
                    <a:lnTo>
                      <a:pt x="109" y="1"/>
                    </a:lnTo>
                    <a:lnTo>
                      <a:pt x="120" y="1"/>
                    </a:lnTo>
                    <a:lnTo>
                      <a:pt x="130" y="0"/>
                    </a:lnTo>
                    <a:lnTo>
                      <a:pt x="142" y="0"/>
                    </a:lnTo>
                    <a:lnTo>
                      <a:pt x="154" y="0"/>
                    </a:lnTo>
                    <a:lnTo>
                      <a:pt x="166" y="1"/>
                    </a:lnTo>
                    <a:lnTo>
                      <a:pt x="179" y="1"/>
                    </a:lnTo>
                    <a:lnTo>
                      <a:pt x="191" y="1"/>
                    </a:lnTo>
                    <a:lnTo>
                      <a:pt x="204" y="3"/>
                    </a:lnTo>
                    <a:lnTo>
                      <a:pt x="217" y="4"/>
                    </a:lnTo>
                    <a:lnTo>
                      <a:pt x="231" y="5"/>
                    </a:lnTo>
                    <a:lnTo>
                      <a:pt x="244" y="8"/>
                    </a:lnTo>
                    <a:lnTo>
                      <a:pt x="257" y="11"/>
                    </a:lnTo>
                    <a:lnTo>
                      <a:pt x="270" y="13"/>
                    </a:lnTo>
                    <a:lnTo>
                      <a:pt x="283" y="16"/>
                    </a:lnTo>
                    <a:lnTo>
                      <a:pt x="281" y="16"/>
                    </a:lnTo>
                    <a:lnTo>
                      <a:pt x="277" y="16"/>
                    </a:lnTo>
                    <a:lnTo>
                      <a:pt x="271" y="16"/>
                    </a:lnTo>
                    <a:lnTo>
                      <a:pt x="265" y="16"/>
                    </a:lnTo>
                    <a:lnTo>
                      <a:pt x="258" y="16"/>
                    </a:lnTo>
                    <a:lnTo>
                      <a:pt x="249" y="16"/>
                    </a:lnTo>
                    <a:lnTo>
                      <a:pt x="240" y="16"/>
                    </a:lnTo>
                    <a:lnTo>
                      <a:pt x="229" y="16"/>
                    </a:lnTo>
                    <a:lnTo>
                      <a:pt x="219" y="16"/>
                    </a:lnTo>
                    <a:lnTo>
                      <a:pt x="207" y="16"/>
                    </a:lnTo>
                    <a:lnTo>
                      <a:pt x="194" y="16"/>
                    </a:lnTo>
                    <a:lnTo>
                      <a:pt x="182" y="16"/>
                    </a:lnTo>
                    <a:lnTo>
                      <a:pt x="169" y="16"/>
                    </a:lnTo>
                    <a:lnTo>
                      <a:pt x="155" y="16"/>
                    </a:lnTo>
                    <a:lnTo>
                      <a:pt x="142" y="16"/>
                    </a:lnTo>
                    <a:lnTo>
                      <a:pt x="129" y="16"/>
                    </a:lnTo>
                    <a:lnTo>
                      <a:pt x="116" y="16"/>
                    </a:lnTo>
                    <a:lnTo>
                      <a:pt x="103" y="16"/>
                    </a:lnTo>
                    <a:lnTo>
                      <a:pt x="89" y="16"/>
                    </a:lnTo>
                    <a:lnTo>
                      <a:pt x="78" y="16"/>
                    </a:lnTo>
                    <a:lnTo>
                      <a:pt x="66" y="16"/>
                    </a:lnTo>
                    <a:lnTo>
                      <a:pt x="55" y="16"/>
                    </a:lnTo>
                    <a:lnTo>
                      <a:pt x="45" y="16"/>
                    </a:lnTo>
                    <a:lnTo>
                      <a:pt x="35" y="16"/>
                    </a:lnTo>
                    <a:lnTo>
                      <a:pt x="26" y="16"/>
                    </a:lnTo>
                    <a:lnTo>
                      <a:pt x="20" y="16"/>
                    </a:lnTo>
                    <a:lnTo>
                      <a:pt x="13" y="16"/>
                    </a:lnTo>
                    <a:lnTo>
                      <a:pt x="8" y="16"/>
                    </a:lnTo>
                    <a:lnTo>
                      <a:pt x="4" y="16"/>
                    </a:lnTo>
                    <a:lnTo>
                      <a:pt x="1" y="16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BFBFBF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13" name="Freeform 95"/>
              <p:cNvSpPr>
                <a:spLocks/>
              </p:cNvSpPr>
              <p:nvPr/>
            </p:nvSpPr>
            <p:spPr bwMode="auto">
              <a:xfrm>
                <a:off x="3617" y="2896"/>
                <a:ext cx="283" cy="16"/>
              </a:xfrm>
              <a:custGeom>
                <a:avLst/>
                <a:gdLst>
                  <a:gd name="T0" fmla="*/ 1 w 283"/>
                  <a:gd name="T1" fmla="*/ 16 h 16"/>
                  <a:gd name="T2" fmla="*/ 4 w 283"/>
                  <a:gd name="T3" fmla="*/ 16 h 16"/>
                  <a:gd name="T4" fmla="*/ 10 w 283"/>
                  <a:gd name="T5" fmla="*/ 15 h 16"/>
                  <a:gd name="T6" fmla="*/ 20 w 283"/>
                  <a:gd name="T7" fmla="*/ 12 h 16"/>
                  <a:gd name="T8" fmla="*/ 30 w 283"/>
                  <a:gd name="T9" fmla="*/ 11 h 16"/>
                  <a:gd name="T10" fmla="*/ 45 w 283"/>
                  <a:gd name="T11" fmla="*/ 8 h 16"/>
                  <a:gd name="T12" fmla="*/ 60 w 283"/>
                  <a:gd name="T13" fmla="*/ 5 h 16"/>
                  <a:gd name="T14" fmla="*/ 79 w 283"/>
                  <a:gd name="T15" fmla="*/ 4 h 16"/>
                  <a:gd name="T16" fmla="*/ 99 w 283"/>
                  <a:gd name="T17" fmla="*/ 3 h 16"/>
                  <a:gd name="T18" fmla="*/ 120 w 283"/>
                  <a:gd name="T19" fmla="*/ 1 h 16"/>
                  <a:gd name="T20" fmla="*/ 142 w 283"/>
                  <a:gd name="T21" fmla="*/ 0 h 16"/>
                  <a:gd name="T22" fmla="*/ 166 w 283"/>
                  <a:gd name="T23" fmla="*/ 1 h 16"/>
                  <a:gd name="T24" fmla="*/ 191 w 283"/>
                  <a:gd name="T25" fmla="*/ 1 h 16"/>
                  <a:gd name="T26" fmla="*/ 217 w 283"/>
                  <a:gd name="T27" fmla="*/ 4 h 16"/>
                  <a:gd name="T28" fmla="*/ 244 w 283"/>
                  <a:gd name="T29" fmla="*/ 8 h 16"/>
                  <a:gd name="T30" fmla="*/ 270 w 283"/>
                  <a:gd name="T31" fmla="*/ 13 h 16"/>
                  <a:gd name="T32" fmla="*/ 283 w 283"/>
                  <a:gd name="T33" fmla="*/ 16 h 16"/>
                  <a:gd name="T34" fmla="*/ 277 w 283"/>
                  <a:gd name="T35" fmla="*/ 16 h 16"/>
                  <a:gd name="T36" fmla="*/ 265 w 283"/>
                  <a:gd name="T37" fmla="*/ 16 h 16"/>
                  <a:gd name="T38" fmla="*/ 249 w 283"/>
                  <a:gd name="T39" fmla="*/ 16 h 16"/>
                  <a:gd name="T40" fmla="*/ 229 w 283"/>
                  <a:gd name="T41" fmla="*/ 16 h 16"/>
                  <a:gd name="T42" fmla="*/ 207 w 283"/>
                  <a:gd name="T43" fmla="*/ 16 h 16"/>
                  <a:gd name="T44" fmla="*/ 182 w 283"/>
                  <a:gd name="T45" fmla="*/ 16 h 16"/>
                  <a:gd name="T46" fmla="*/ 155 w 283"/>
                  <a:gd name="T47" fmla="*/ 16 h 16"/>
                  <a:gd name="T48" fmla="*/ 129 w 283"/>
                  <a:gd name="T49" fmla="*/ 16 h 16"/>
                  <a:gd name="T50" fmla="*/ 103 w 283"/>
                  <a:gd name="T51" fmla="*/ 16 h 16"/>
                  <a:gd name="T52" fmla="*/ 78 w 283"/>
                  <a:gd name="T53" fmla="*/ 16 h 16"/>
                  <a:gd name="T54" fmla="*/ 55 w 283"/>
                  <a:gd name="T55" fmla="*/ 16 h 16"/>
                  <a:gd name="T56" fmla="*/ 35 w 283"/>
                  <a:gd name="T57" fmla="*/ 16 h 16"/>
                  <a:gd name="T58" fmla="*/ 20 w 283"/>
                  <a:gd name="T59" fmla="*/ 16 h 16"/>
                  <a:gd name="T60" fmla="*/ 8 w 283"/>
                  <a:gd name="T61" fmla="*/ 16 h 16"/>
                  <a:gd name="T62" fmla="*/ 1 w 283"/>
                  <a:gd name="T63" fmla="*/ 16 h 1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83"/>
                  <a:gd name="T97" fmla="*/ 0 h 16"/>
                  <a:gd name="T98" fmla="*/ 283 w 283"/>
                  <a:gd name="T99" fmla="*/ 16 h 1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83" h="16">
                    <a:moveTo>
                      <a:pt x="0" y="16"/>
                    </a:moveTo>
                    <a:lnTo>
                      <a:pt x="1" y="16"/>
                    </a:lnTo>
                    <a:lnTo>
                      <a:pt x="2" y="16"/>
                    </a:lnTo>
                    <a:lnTo>
                      <a:pt x="4" y="16"/>
                    </a:lnTo>
                    <a:lnTo>
                      <a:pt x="6" y="15"/>
                    </a:lnTo>
                    <a:lnTo>
                      <a:pt x="10" y="15"/>
                    </a:lnTo>
                    <a:lnTo>
                      <a:pt x="14" y="13"/>
                    </a:lnTo>
                    <a:lnTo>
                      <a:pt x="20" y="12"/>
                    </a:lnTo>
                    <a:lnTo>
                      <a:pt x="25" y="12"/>
                    </a:lnTo>
                    <a:lnTo>
                      <a:pt x="30" y="11"/>
                    </a:lnTo>
                    <a:lnTo>
                      <a:pt x="37" y="9"/>
                    </a:lnTo>
                    <a:lnTo>
                      <a:pt x="45" y="8"/>
                    </a:lnTo>
                    <a:lnTo>
                      <a:pt x="53" y="7"/>
                    </a:lnTo>
                    <a:lnTo>
                      <a:pt x="60" y="5"/>
                    </a:lnTo>
                    <a:lnTo>
                      <a:pt x="70" y="5"/>
                    </a:lnTo>
                    <a:lnTo>
                      <a:pt x="79" y="4"/>
                    </a:lnTo>
                    <a:lnTo>
                      <a:pt x="88" y="3"/>
                    </a:lnTo>
                    <a:lnTo>
                      <a:pt x="99" y="3"/>
                    </a:lnTo>
                    <a:lnTo>
                      <a:pt x="109" y="1"/>
                    </a:lnTo>
                    <a:lnTo>
                      <a:pt x="120" y="1"/>
                    </a:lnTo>
                    <a:lnTo>
                      <a:pt x="130" y="0"/>
                    </a:lnTo>
                    <a:lnTo>
                      <a:pt x="142" y="0"/>
                    </a:lnTo>
                    <a:lnTo>
                      <a:pt x="154" y="0"/>
                    </a:lnTo>
                    <a:lnTo>
                      <a:pt x="166" y="1"/>
                    </a:lnTo>
                    <a:lnTo>
                      <a:pt x="179" y="1"/>
                    </a:lnTo>
                    <a:lnTo>
                      <a:pt x="191" y="1"/>
                    </a:lnTo>
                    <a:lnTo>
                      <a:pt x="204" y="3"/>
                    </a:lnTo>
                    <a:lnTo>
                      <a:pt x="217" y="4"/>
                    </a:lnTo>
                    <a:lnTo>
                      <a:pt x="231" y="5"/>
                    </a:lnTo>
                    <a:lnTo>
                      <a:pt x="244" y="8"/>
                    </a:lnTo>
                    <a:lnTo>
                      <a:pt x="257" y="11"/>
                    </a:lnTo>
                    <a:lnTo>
                      <a:pt x="270" y="13"/>
                    </a:lnTo>
                    <a:lnTo>
                      <a:pt x="283" y="16"/>
                    </a:lnTo>
                    <a:lnTo>
                      <a:pt x="281" y="16"/>
                    </a:lnTo>
                    <a:lnTo>
                      <a:pt x="277" y="16"/>
                    </a:lnTo>
                    <a:lnTo>
                      <a:pt x="271" y="16"/>
                    </a:lnTo>
                    <a:lnTo>
                      <a:pt x="265" y="16"/>
                    </a:lnTo>
                    <a:lnTo>
                      <a:pt x="258" y="16"/>
                    </a:lnTo>
                    <a:lnTo>
                      <a:pt x="249" y="16"/>
                    </a:lnTo>
                    <a:lnTo>
                      <a:pt x="240" y="16"/>
                    </a:lnTo>
                    <a:lnTo>
                      <a:pt x="229" y="16"/>
                    </a:lnTo>
                    <a:lnTo>
                      <a:pt x="219" y="16"/>
                    </a:lnTo>
                    <a:lnTo>
                      <a:pt x="207" y="16"/>
                    </a:lnTo>
                    <a:lnTo>
                      <a:pt x="194" y="16"/>
                    </a:lnTo>
                    <a:lnTo>
                      <a:pt x="182" y="16"/>
                    </a:lnTo>
                    <a:lnTo>
                      <a:pt x="169" y="16"/>
                    </a:lnTo>
                    <a:lnTo>
                      <a:pt x="155" y="16"/>
                    </a:lnTo>
                    <a:lnTo>
                      <a:pt x="142" y="16"/>
                    </a:lnTo>
                    <a:lnTo>
                      <a:pt x="129" y="16"/>
                    </a:lnTo>
                    <a:lnTo>
                      <a:pt x="116" y="16"/>
                    </a:lnTo>
                    <a:lnTo>
                      <a:pt x="103" y="16"/>
                    </a:lnTo>
                    <a:lnTo>
                      <a:pt x="89" y="16"/>
                    </a:lnTo>
                    <a:lnTo>
                      <a:pt x="78" y="16"/>
                    </a:lnTo>
                    <a:lnTo>
                      <a:pt x="66" y="16"/>
                    </a:lnTo>
                    <a:lnTo>
                      <a:pt x="55" y="16"/>
                    </a:lnTo>
                    <a:lnTo>
                      <a:pt x="45" y="16"/>
                    </a:lnTo>
                    <a:lnTo>
                      <a:pt x="35" y="16"/>
                    </a:lnTo>
                    <a:lnTo>
                      <a:pt x="26" y="16"/>
                    </a:lnTo>
                    <a:lnTo>
                      <a:pt x="20" y="16"/>
                    </a:lnTo>
                    <a:lnTo>
                      <a:pt x="13" y="16"/>
                    </a:lnTo>
                    <a:lnTo>
                      <a:pt x="8" y="16"/>
                    </a:lnTo>
                    <a:lnTo>
                      <a:pt x="4" y="16"/>
                    </a:lnTo>
                    <a:lnTo>
                      <a:pt x="1" y="16"/>
                    </a:lnTo>
                    <a:lnTo>
                      <a:pt x="0" y="16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14" name="Oval 96"/>
              <p:cNvSpPr>
                <a:spLocks noChangeArrowheads="1"/>
              </p:cNvSpPr>
              <p:nvPr/>
            </p:nvSpPr>
            <p:spPr bwMode="auto">
              <a:xfrm>
                <a:off x="3745" y="3221"/>
                <a:ext cx="31" cy="28"/>
              </a:xfrm>
              <a:prstGeom prst="ellipse">
                <a:avLst/>
              </a:prstGeom>
              <a:solidFill>
                <a:srgbClr val="000000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15" name="Oval 97"/>
              <p:cNvSpPr>
                <a:spLocks noChangeArrowheads="1"/>
              </p:cNvSpPr>
              <p:nvPr/>
            </p:nvSpPr>
            <p:spPr bwMode="auto">
              <a:xfrm>
                <a:off x="3745" y="3221"/>
                <a:ext cx="31" cy="28"/>
              </a:xfrm>
              <a:prstGeom prst="ellips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16" name="Oval 98"/>
              <p:cNvSpPr>
                <a:spLocks noChangeArrowheads="1"/>
              </p:cNvSpPr>
              <p:nvPr/>
            </p:nvSpPr>
            <p:spPr bwMode="auto">
              <a:xfrm>
                <a:off x="3745" y="3252"/>
                <a:ext cx="31" cy="29"/>
              </a:xfrm>
              <a:prstGeom prst="ellipse">
                <a:avLst/>
              </a:prstGeom>
              <a:solidFill>
                <a:srgbClr val="000000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17" name="Oval 99"/>
              <p:cNvSpPr>
                <a:spLocks noChangeArrowheads="1"/>
              </p:cNvSpPr>
              <p:nvPr/>
            </p:nvSpPr>
            <p:spPr bwMode="auto">
              <a:xfrm>
                <a:off x="3745" y="3252"/>
                <a:ext cx="31" cy="29"/>
              </a:xfrm>
              <a:prstGeom prst="ellips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</p:grpSp>
        <p:sp>
          <p:nvSpPr>
            <p:cNvPr id="17417" name="Rectangle 100"/>
            <p:cNvSpPr>
              <a:spLocks noChangeArrowheads="1"/>
            </p:cNvSpPr>
            <p:nvPr/>
          </p:nvSpPr>
          <p:spPr bwMode="auto">
            <a:xfrm>
              <a:off x="6834164" y="4168776"/>
              <a:ext cx="439738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/>
              <a:r>
                <a:rPr lang="en-US" sz="5000" b="1">
                  <a:solidFill>
                    <a:srgbClr val="000000"/>
                  </a:solidFill>
                  <a:latin typeface="Constantia" pitchFamily="18" charset="0"/>
                </a:rPr>
                <a:t>?</a:t>
              </a:r>
              <a:endParaRPr lang="en-US" sz="2400" b="1">
                <a:latin typeface="Constantia" pitchFamily="18" charset="0"/>
              </a:endParaRPr>
            </a:p>
          </p:txBody>
        </p:sp>
        <p:sp>
          <p:nvSpPr>
            <p:cNvPr id="17418" name="Text Box 101"/>
            <p:cNvSpPr txBox="1">
              <a:spLocks noChangeArrowheads="1"/>
            </p:cNvSpPr>
            <p:nvPr/>
          </p:nvSpPr>
          <p:spPr bwMode="auto">
            <a:xfrm>
              <a:off x="1811314" y="5091113"/>
              <a:ext cx="115252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>
                  <a:latin typeface="Constantia" pitchFamily="18" charset="0"/>
                </a:rPr>
                <a:t>Win64</a:t>
              </a:r>
            </a:p>
          </p:txBody>
        </p:sp>
        <p:sp>
          <p:nvSpPr>
            <p:cNvPr id="17419" name="Text Box 102"/>
            <p:cNvSpPr txBox="1">
              <a:spLocks noChangeArrowheads="1"/>
            </p:cNvSpPr>
            <p:nvPr/>
          </p:nvSpPr>
          <p:spPr bwMode="auto">
            <a:xfrm>
              <a:off x="3213077" y="5024438"/>
              <a:ext cx="1377950" cy="585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b="1">
                  <a:latin typeface="Constantia" pitchFamily="18" charset="0"/>
                </a:rPr>
                <a:t>Win32</a:t>
              </a:r>
            </a:p>
            <a:p>
              <a:pPr algn="ctr" eaLnBrk="0" hangingPunct="0">
                <a:lnSpc>
                  <a:spcPct val="80000"/>
                </a:lnSpc>
              </a:pPr>
              <a:r>
                <a:rPr lang="en-US" b="1">
                  <a:latin typeface="Constantia" pitchFamily="18" charset="0"/>
                </a:rPr>
                <a:t>(XP,2K,98)</a:t>
              </a:r>
            </a:p>
          </p:txBody>
        </p:sp>
        <p:sp>
          <p:nvSpPr>
            <p:cNvPr id="17420" name="Text Box 103"/>
            <p:cNvSpPr txBox="1">
              <a:spLocks noChangeArrowheads="1"/>
            </p:cNvSpPr>
            <p:nvPr/>
          </p:nvSpPr>
          <p:spPr bwMode="auto">
            <a:xfrm>
              <a:off x="5072039" y="5091113"/>
              <a:ext cx="1244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>
                  <a:latin typeface="Constantia" pitchFamily="18" charset="0"/>
                </a:rPr>
                <a:t>WinCE</a:t>
              </a:r>
            </a:p>
          </p:txBody>
        </p:sp>
        <p:grpSp>
          <p:nvGrpSpPr>
            <p:cNvPr id="17421" name="Group 104"/>
            <p:cNvGrpSpPr>
              <a:grpSpLocks/>
            </p:cNvGrpSpPr>
            <p:nvPr/>
          </p:nvGrpSpPr>
          <p:grpSpPr bwMode="auto">
            <a:xfrm>
              <a:off x="3697264" y="4119563"/>
              <a:ext cx="422275" cy="811213"/>
              <a:chOff x="1848" y="2820"/>
              <a:chExt cx="266" cy="511"/>
            </a:xfrm>
          </p:grpSpPr>
          <p:sp>
            <p:nvSpPr>
              <p:cNvPr id="17426" name="Rectangle 105"/>
              <p:cNvSpPr>
                <a:spLocks noChangeArrowheads="1"/>
              </p:cNvSpPr>
              <p:nvPr/>
            </p:nvSpPr>
            <p:spPr bwMode="auto">
              <a:xfrm>
                <a:off x="1848" y="2820"/>
                <a:ext cx="266" cy="511"/>
              </a:xfrm>
              <a:prstGeom prst="rect">
                <a:avLst/>
              </a:prstGeom>
              <a:solidFill>
                <a:srgbClr val="F2F2F2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27" name="Rectangle 106"/>
              <p:cNvSpPr>
                <a:spLocks noChangeArrowheads="1"/>
              </p:cNvSpPr>
              <p:nvPr/>
            </p:nvSpPr>
            <p:spPr bwMode="auto">
              <a:xfrm>
                <a:off x="1848" y="2820"/>
                <a:ext cx="266" cy="511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28" name="Rectangle 107"/>
              <p:cNvSpPr>
                <a:spLocks noChangeArrowheads="1"/>
              </p:cNvSpPr>
              <p:nvPr/>
            </p:nvSpPr>
            <p:spPr bwMode="auto">
              <a:xfrm>
                <a:off x="1864" y="3081"/>
                <a:ext cx="206" cy="205"/>
              </a:xfrm>
              <a:prstGeom prst="rect">
                <a:avLst/>
              </a:prstGeom>
              <a:noFill/>
              <a:ln w="4763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29" name="Freeform 108"/>
              <p:cNvSpPr>
                <a:spLocks/>
              </p:cNvSpPr>
              <p:nvPr/>
            </p:nvSpPr>
            <p:spPr bwMode="auto">
              <a:xfrm>
                <a:off x="1864" y="2845"/>
                <a:ext cx="206" cy="181"/>
              </a:xfrm>
              <a:custGeom>
                <a:avLst/>
                <a:gdLst>
                  <a:gd name="T0" fmla="*/ 0 w 206"/>
                  <a:gd name="T1" fmla="*/ 0 h 181"/>
                  <a:gd name="T2" fmla="*/ 206 w 206"/>
                  <a:gd name="T3" fmla="*/ 0 h 181"/>
                  <a:gd name="T4" fmla="*/ 206 w 206"/>
                  <a:gd name="T5" fmla="*/ 181 h 181"/>
                  <a:gd name="T6" fmla="*/ 0 w 206"/>
                  <a:gd name="T7" fmla="*/ 181 h 181"/>
                  <a:gd name="T8" fmla="*/ 0 w 206"/>
                  <a:gd name="T9" fmla="*/ 1 h 181"/>
                  <a:gd name="T10" fmla="*/ 0 w 206"/>
                  <a:gd name="T11" fmla="*/ 181 h 181"/>
                  <a:gd name="T12" fmla="*/ 174 w 206"/>
                  <a:gd name="T13" fmla="*/ 181 h 18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06"/>
                  <a:gd name="T22" fmla="*/ 0 h 181"/>
                  <a:gd name="T23" fmla="*/ 206 w 206"/>
                  <a:gd name="T24" fmla="*/ 181 h 18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06" h="181">
                    <a:moveTo>
                      <a:pt x="0" y="0"/>
                    </a:moveTo>
                    <a:lnTo>
                      <a:pt x="206" y="0"/>
                    </a:lnTo>
                    <a:lnTo>
                      <a:pt x="206" y="181"/>
                    </a:lnTo>
                    <a:lnTo>
                      <a:pt x="0" y="181"/>
                    </a:lnTo>
                    <a:lnTo>
                      <a:pt x="0" y="1"/>
                    </a:lnTo>
                    <a:lnTo>
                      <a:pt x="0" y="181"/>
                    </a:lnTo>
                    <a:lnTo>
                      <a:pt x="174" y="181"/>
                    </a:lnTo>
                  </a:path>
                </a:pathLst>
              </a:cu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0" name="Line 109"/>
              <p:cNvSpPr>
                <a:spLocks noChangeShapeType="1"/>
              </p:cNvSpPr>
              <p:nvPr/>
            </p:nvSpPr>
            <p:spPr bwMode="auto">
              <a:xfrm>
                <a:off x="1863" y="2967"/>
                <a:ext cx="207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1" name="Oval 110"/>
              <p:cNvSpPr>
                <a:spLocks noChangeArrowheads="1"/>
              </p:cNvSpPr>
              <p:nvPr/>
            </p:nvSpPr>
            <p:spPr bwMode="auto">
              <a:xfrm>
                <a:off x="1927" y="3245"/>
                <a:ext cx="7" cy="7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32" name="Oval 111"/>
              <p:cNvSpPr>
                <a:spLocks noChangeArrowheads="1"/>
              </p:cNvSpPr>
              <p:nvPr/>
            </p:nvSpPr>
            <p:spPr bwMode="auto">
              <a:xfrm>
                <a:off x="1927" y="3245"/>
                <a:ext cx="7" cy="7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33" name="Oval 112"/>
              <p:cNvSpPr>
                <a:spLocks noChangeArrowheads="1"/>
              </p:cNvSpPr>
              <p:nvPr/>
            </p:nvSpPr>
            <p:spPr bwMode="auto">
              <a:xfrm>
                <a:off x="1947" y="3245"/>
                <a:ext cx="7" cy="7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34" name="Oval 113"/>
              <p:cNvSpPr>
                <a:spLocks noChangeArrowheads="1"/>
              </p:cNvSpPr>
              <p:nvPr/>
            </p:nvSpPr>
            <p:spPr bwMode="auto">
              <a:xfrm>
                <a:off x="1947" y="3245"/>
                <a:ext cx="7" cy="7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35" name="Oval 114"/>
              <p:cNvSpPr>
                <a:spLocks noChangeArrowheads="1"/>
              </p:cNvSpPr>
              <p:nvPr/>
            </p:nvSpPr>
            <p:spPr bwMode="auto">
              <a:xfrm>
                <a:off x="1964" y="3245"/>
                <a:ext cx="7" cy="7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36" name="Oval 115"/>
              <p:cNvSpPr>
                <a:spLocks noChangeArrowheads="1"/>
              </p:cNvSpPr>
              <p:nvPr/>
            </p:nvSpPr>
            <p:spPr bwMode="auto">
              <a:xfrm>
                <a:off x="1964" y="3245"/>
                <a:ext cx="7" cy="7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37" name="Oval 116"/>
              <p:cNvSpPr>
                <a:spLocks noChangeArrowheads="1"/>
              </p:cNvSpPr>
              <p:nvPr/>
            </p:nvSpPr>
            <p:spPr bwMode="auto">
              <a:xfrm>
                <a:off x="1984" y="3245"/>
                <a:ext cx="7" cy="7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38" name="Oval 117"/>
              <p:cNvSpPr>
                <a:spLocks noChangeArrowheads="1"/>
              </p:cNvSpPr>
              <p:nvPr/>
            </p:nvSpPr>
            <p:spPr bwMode="auto">
              <a:xfrm>
                <a:off x="1984" y="3245"/>
                <a:ext cx="7" cy="7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39" name="Oval 118"/>
              <p:cNvSpPr>
                <a:spLocks noChangeArrowheads="1"/>
              </p:cNvSpPr>
              <p:nvPr/>
            </p:nvSpPr>
            <p:spPr bwMode="auto">
              <a:xfrm>
                <a:off x="1927" y="3260"/>
                <a:ext cx="7" cy="5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40" name="Oval 119"/>
              <p:cNvSpPr>
                <a:spLocks noChangeArrowheads="1"/>
              </p:cNvSpPr>
              <p:nvPr/>
            </p:nvSpPr>
            <p:spPr bwMode="auto">
              <a:xfrm>
                <a:off x="1927" y="3260"/>
                <a:ext cx="7" cy="5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41" name="Oval 120"/>
              <p:cNvSpPr>
                <a:spLocks noChangeArrowheads="1"/>
              </p:cNvSpPr>
              <p:nvPr/>
            </p:nvSpPr>
            <p:spPr bwMode="auto">
              <a:xfrm>
                <a:off x="1947" y="3260"/>
                <a:ext cx="7" cy="5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42" name="Oval 121"/>
              <p:cNvSpPr>
                <a:spLocks noChangeArrowheads="1"/>
              </p:cNvSpPr>
              <p:nvPr/>
            </p:nvSpPr>
            <p:spPr bwMode="auto">
              <a:xfrm>
                <a:off x="1947" y="3260"/>
                <a:ext cx="7" cy="5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43" name="Oval 122"/>
              <p:cNvSpPr>
                <a:spLocks noChangeArrowheads="1"/>
              </p:cNvSpPr>
              <p:nvPr/>
            </p:nvSpPr>
            <p:spPr bwMode="auto">
              <a:xfrm>
                <a:off x="1964" y="3260"/>
                <a:ext cx="7" cy="5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44" name="Oval 123"/>
              <p:cNvSpPr>
                <a:spLocks noChangeArrowheads="1"/>
              </p:cNvSpPr>
              <p:nvPr/>
            </p:nvSpPr>
            <p:spPr bwMode="auto">
              <a:xfrm>
                <a:off x="1964" y="3260"/>
                <a:ext cx="7" cy="5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45" name="Oval 124"/>
              <p:cNvSpPr>
                <a:spLocks noChangeArrowheads="1"/>
              </p:cNvSpPr>
              <p:nvPr/>
            </p:nvSpPr>
            <p:spPr bwMode="auto">
              <a:xfrm>
                <a:off x="1984" y="3260"/>
                <a:ext cx="7" cy="5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46" name="Oval 125"/>
              <p:cNvSpPr>
                <a:spLocks noChangeArrowheads="1"/>
              </p:cNvSpPr>
              <p:nvPr/>
            </p:nvSpPr>
            <p:spPr bwMode="auto">
              <a:xfrm>
                <a:off x="1984" y="3260"/>
                <a:ext cx="7" cy="5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47" name="Oval 126"/>
              <p:cNvSpPr>
                <a:spLocks noChangeArrowheads="1"/>
              </p:cNvSpPr>
              <p:nvPr/>
            </p:nvSpPr>
            <p:spPr bwMode="auto">
              <a:xfrm>
                <a:off x="1927" y="3274"/>
                <a:ext cx="7" cy="5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48" name="Oval 127"/>
              <p:cNvSpPr>
                <a:spLocks noChangeArrowheads="1"/>
              </p:cNvSpPr>
              <p:nvPr/>
            </p:nvSpPr>
            <p:spPr bwMode="auto">
              <a:xfrm>
                <a:off x="1927" y="3274"/>
                <a:ext cx="7" cy="5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49" name="Oval 128"/>
              <p:cNvSpPr>
                <a:spLocks noChangeArrowheads="1"/>
              </p:cNvSpPr>
              <p:nvPr/>
            </p:nvSpPr>
            <p:spPr bwMode="auto">
              <a:xfrm>
                <a:off x="1947" y="3274"/>
                <a:ext cx="7" cy="5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50" name="Oval 129"/>
              <p:cNvSpPr>
                <a:spLocks noChangeArrowheads="1"/>
              </p:cNvSpPr>
              <p:nvPr/>
            </p:nvSpPr>
            <p:spPr bwMode="auto">
              <a:xfrm>
                <a:off x="1947" y="3274"/>
                <a:ext cx="7" cy="5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51" name="Oval 130"/>
              <p:cNvSpPr>
                <a:spLocks noChangeArrowheads="1"/>
              </p:cNvSpPr>
              <p:nvPr/>
            </p:nvSpPr>
            <p:spPr bwMode="auto">
              <a:xfrm>
                <a:off x="1966" y="3274"/>
                <a:ext cx="6" cy="5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52" name="Oval 131"/>
              <p:cNvSpPr>
                <a:spLocks noChangeArrowheads="1"/>
              </p:cNvSpPr>
              <p:nvPr/>
            </p:nvSpPr>
            <p:spPr bwMode="auto">
              <a:xfrm>
                <a:off x="1966" y="3274"/>
                <a:ext cx="6" cy="5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53" name="Oval 132"/>
              <p:cNvSpPr>
                <a:spLocks noChangeArrowheads="1"/>
              </p:cNvSpPr>
              <p:nvPr/>
            </p:nvSpPr>
            <p:spPr bwMode="auto">
              <a:xfrm>
                <a:off x="1984" y="3274"/>
                <a:ext cx="7" cy="5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54" name="Oval 133"/>
              <p:cNvSpPr>
                <a:spLocks noChangeArrowheads="1"/>
              </p:cNvSpPr>
              <p:nvPr/>
            </p:nvSpPr>
            <p:spPr bwMode="auto">
              <a:xfrm>
                <a:off x="1984" y="3274"/>
                <a:ext cx="7" cy="5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55" name="Oval 134"/>
              <p:cNvSpPr>
                <a:spLocks noChangeArrowheads="1"/>
              </p:cNvSpPr>
              <p:nvPr/>
            </p:nvSpPr>
            <p:spPr bwMode="auto">
              <a:xfrm>
                <a:off x="2001" y="3245"/>
                <a:ext cx="7" cy="7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56" name="Oval 135"/>
              <p:cNvSpPr>
                <a:spLocks noChangeArrowheads="1"/>
              </p:cNvSpPr>
              <p:nvPr/>
            </p:nvSpPr>
            <p:spPr bwMode="auto">
              <a:xfrm>
                <a:off x="2001" y="3245"/>
                <a:ext cx="7" cy="7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57" name="Oval 136"/>
              <p:cNvSpPr>
                <a:spLocks noChangeArrowheads="1"/>
              </p:cNvSpPr>
              <p:nvPr/>
            </p:nvSpPr>
            <p:spPr bwMode="auto">
              <a:xfrm>
                <a:off x="2001" y="3260"/>
                <a:ext cx="7" cy="5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58" name="Oval 137"/>
              <p:cNvSpPr>
                <a:spLocks noChangeArrowheads="1"/>
              </p:cNvSpPr>
              <p:nvPr/>
            </p:nvSpPr>
            <p:spPr bwMode="auto">
              <a:xfrm>
                <a:off x="2001" y="3260"/>
                <a:ext cx="7" cy="5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59" name="Oval 138"/>
              <p:cNvSpPr>
                <a:spLocks noChangeArrowheads="1"/>
              </p:cNvSpPr>
              <p:nvPr/>
            </p:nvSpPr>
            <p:spPr bwMode="auto">
              <a:xfrm>
                <a:off x="2001" y="3274"/>
                <a:ext cx="7" cy="5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60" name="Oval 139"/>
              <p:cNvSpPr>
                <a:spLocks noChangeArrowheads="1"/>
              </p:cNvSpPr>
              <p:nvPr/>
            </p:nvSpPr>
            <p:spPr bwMode="auto">
              <a:xfrm>
                <a:off x="2001" y="3274"/>
                <a:ext cx="7" cy="5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61" name="Line 140"/>
              <p:cNvSpPr>
                <a:spLocks noChangeShapeType="1"/>
              </p:cNvSpPr>
              <p:nvPr/>
            </p:nvSpPr>
            <p:spPr bwMode="auto">
              <a:xfrm>
                <a:off x="1896" y="3287"/>
                <a:ext cx="1" cy="44"/>
              </a:xfrm>
              <a:prstGeom prst="line">
                <a:avLst/>
              </a:prstGeom>
              <a:noFill/>
              <a:ln w="6350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62" name="Rectangle 141"/>
              <p:cNvSpPr>
                <a:spLocks noChangeArrowheads="1"/>
              </p:cNvSpPr>
              <p:nvPr/>
            </p:nvSpPr>
            <p:spPr bwMode="auto">
              <a:xfrm>
                <a:off x="1863" y="3034"/>
                <a:ext cx="208" cy="27"/>
              </a:xfrm>
              <a:prstGeom prst="rect">
                <a:avLst/>
              </a:prstGeom>
              <a:solidFill>
                <a:srgbClr val="E5E5E5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63" name="Rectangle 142"/>
              <p:cNvSpPr>
                <a:spLocks noChangeArrowheads="1"/>
              </p:cNvSpPr>
              <p:nvPr/>
            </p:nvSpPr>
            <p:spPr bwMode="auto">
              <a:xfrm>
                <a:off x="1863" y="3034"/>
                <a:ext cx="208" cy="27"/>
              </a:xfrm>
              <a:prstGeom prst="rect">
                <a:avLst/>
              </a:prstGeom>
              <a:noFill/>
              <a:ln w="1588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64" name="Rectangle 143"/>
              <p:cNvSpPr>
                <a:spLocks noChangeArrowheads="1"/>
              </p:cNvSpPr>
              <p:nvPr/>
            </p:nvSpPr>
            <p:spPr bwMode="auto">
              <a:xfrm>
                <a:off x="1864" y="3035"/>
                <a:ext cx="105" cy="25"/>
              </a:xfrm>
              <a:prstGeom prst="rect">
                <a:avLst/>
              </a:prstGeom>
              <a:solidFill>
                <a:srgbClr val="E5E5E5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65" name="Rectangle 144"/>
              <p:cNvSpPr>
                <a:spLocks noChangeArrowheads="1"/>
              </p:cNvSpPr>
              <p:nvPr/>
            </p:nvSpPr>
            <p:spPr bwMode="auto">
              <a:xfrm>
                <a:off x="1864" y="3035"/>
                <a:ext cx="105" cy="25"/>
              </a:xfrm>
              <a:prstGeom prst="rect">
                <a:avLst/>
              </a:prstGeom>
              <a:noFill/>
              <a:ln w="4763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66" name="Rectangle 145"/>
              <p:cNvSpPr>
                <a:spLocks noChangeArrowheads="1"/>
              </p:cNvSpPr>
              <p:nvPr/>
            </p:nvSpPr>
            <p:spPr bwMode="auto">
              <a:xfrm>
                <a:off x="1867" y="3043"/>
                <a:ext cx="99" cy="4"/>
              </a:xfrm>
              <a:prstGeom prst="rect">
                <a:avLst/>
              </a:prstGeom>
              <a:solidFill>
                <a:srgbClr val="D8D8D8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67" name="Rectangle 146"/>
              <p:cNvSpPr>
                <a:spLocks noChangeArrowheads="1"/>
              </p:cNvSpPr>
              <p:nvPr/>
            </p:nvSpPr>
            <p:spPr bwMode="auto">
              <a:xfrm>
                <a:off x="1867" y="3043"/>
                <a:ext cx="99" cy="4"/>
              </a:xfrm>
              <a:prstGeom prst="rect">
                <a:avLst/>
              </a:prstGeom>
              <a:noFill/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68" name="Rectangle 147"/>
              <p:cNvSpPr>
                <a:spLocks noChangeArrowheads="1"/>
              </p:cNvSpPr>
              <p:nvPr/>
            </p:nvSpPr>
            <p:spPr bwMode="auto">
              <a:xfrm>
                <a:off x="1901" y="3045"/>
                <a:ext cx="32" cy="6"/>
              </a:xfrm>
              <a:prstGeom prst="rect">
                <a:avLst/>
              </a:prstGeom>
              <a:solidFill>
                <a:srgbClr val="F2F2F2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69" name="Rectangle 148"/>
              <p:cNvSpPr>
                <a:spLocks noChangeArrowheads="1"/>
              </p:cNvSpPr>
              <p:nvPr/>
            </p:nvSpPr>
            <p:spPr bwMode="auto">
              <a:xfrm>
                <a:off x="1901" y="3045"/>
                <a:ext cx="32" cy="6"/>
              </a:xfrm>
              <a:prstGeom prst="rect">
                <a:avLst/>
              </a:prstGeom>
              <a:noFill/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70" name="Freeform 149"/>
              <p:cNvSpPr>
                <a:spLocks/>
              </p:cNvSpPr>
              <p:nvPr/>
            </p:nvSpPr>
            <p:spPr bwMode="auto">
              <a:xfrm>
                <a:off x="1900" y="3040"/>
                <a:ext cx="34" cy="1"/>
              </a:xfrm>
              <a:custGeom>
                <a:avLst/>
                <a:gdLst>
                  <a:gd name="T0" fmla="*/ 33 w 34"/>
                  <a:gd name="T1" fmla="*/ 0 h 1"/>
                  <a:gd name="T2" fmla="*/ 1 w 34"/>
                  <a:gd name="T3" fmla="*/ 0 h 1"/>
                  <a:gd name="T4" fmla="*/ 0 w 34"/>
                  <a:gd name="T5" fmla="*/ 1 h 1"/>
                  <a:gd name="T6" fmla="*/ 34 w 34"/>
                  <a:gd name="T7" fmla="*/ 1 h 1"/>
                  <a:gd name="T8" fmla="*/ 33 w 34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1"/>
                  <a:gd name="T17" fmla="*/ 34 w 34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1">
                    <a:moveTo>
                      <a:pt x="33" y="0"/>
                    </a:moveTo>
                    <a:lnTo>
                      <a:pt x="1" y="0"/>
                    </a:lnTo>
                    <a:lnTo>
                      <a:pt x="0" y="1"/>
                    </a:lnTo>
                    <a:lnTo>
                      <a:pt x="34" y="1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E5E5E5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1" name="Freeform 150"/>
              <p:cNvSpPr>
                <a:spLocks/>
              </p:cNvSpPr>
              <p:nvPr/>
            </p:nvSpPr>
            <p:spPr bwMode="auto">
              <a:xfrm>
                <a:off x="1900" y="3040"/>
                <a:ext cx="34" cy="1"/>
              </a:xfrm>
              <a:custGeom>
                <a:avLst/>
                <a:gdLst>
                  <a:gd name="T0" fmla="*/ 33 w 34"/>
                  <a:gd name="T1" fmla="*/ 0 h 1"/>
                  <a:gd name="T2" fmla="*/ 1 w 34"/>
                  <a:gd name="T3" fmla="*/ 0 h 1"/>
                  <a:gd name="T4" fmla="*/ 0 w 34"/>
                  <a:gd name="T5" fmla="*/ 1 h 1"/>
                  <a:gd name="T6" fmla="*/ 34 w 34"/>
                  <a:gd name="T7" fmla="*/ 1 h 1"/>
                  <a:gd name="T8" fmla="*/ 33 w 34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1"/>
                  <a:gd name="T17" fmla="*/ 34 w 34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1">
                    <a:moveTo>
                      <a:pt x="33" y="0"/>
                    </a:moveTo>
                    <a:lnTo>
                      <a:pt x="1" y="0"/>
                    </a:lnTo>
                    <a:lnTo>
                      <a:pt x="0" y="1"/>
                    </a:lnTo>
                    <a:lnTo>
                      <a:pt x="34" y="1"/>
                    </a:lnTo>
                    <a:lnTo>
                      <a:pt x="33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2" name="Freeform 151"/>
              <p:cNvSpPr>
                <a:spLocks/>
              </p:cNvSpPr>
              <p:nvPr/>
            </p:nvSpPr>
            <p:spPr bwMode="auto">
              <a:xfrm>
                <a:off x="1933" y="3044"/>
                <a:ext cx="33" cy="1"/>
              </a:xfrm>
              <a:custGeom>
                <a:avLst/>
                <a:gdLst>
                  <a:gd name="T0" fmla="*/ 31 w 33"/>
                  <a:gd name="T1" fmla="*/ 0 h 1"/>
                  <a:gd name="T2" fmla="*/ 0 w 33"/>
                  <a:gd name="T3" fmla="*/ 0 h 1"/>
                  <a:gd name="T4" fmla="*/ 0 w 33"/>
                  <a:gd name="T5" fmla="*/ 1 h 1"/>
                  <a:gd name="T6" fmla="*/ 33 w 33"/>
                  <a:gd name="T7" fmla="*/ 1 h 1"/>
                  <a:gd name="T8" fmla="*/ 31 w 33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1"/>
                  <a:gd name="T17" fmla="*/ 33 w 33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1">
                    <a:moveTo>
                      <a:pt x="31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33" y="1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CCCCCC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3" name="Freeform 152"/>
              <p:cNvSpPr>
                <a:spLocks/>
              </p:cNvSpPr>
              <p:nvPr/>
            </p:nvSpPr>
            <p:spPr bwMode="auto">
              <a:xfrm>
                <a:off x="1933" y="3044"/>
                <a:ext cx="33" cy="1"/>
              </a:xfrm>
              <a:custGeom>
                <a:avLst/>
                <a:gdLst>
                  <a:gd name="T0" fmla="*/ 31 w 33"/>
                  <a:gd name="T1" fmla="*/ 0 h 1"/>
                  <a:gd name="T2" fmla="*/ 0 w 33"/>
                  <a:gd name="T3" fmla="*/ 0 h 1"/>
                  <a:gd name="T4" fmla="*/ 0 w 33"/>
                  <a:gd name="T5" fmla="*/ 1 h 1"/>
                  <a:gd name="T6" fmla="*/ 33 w 33"/>
                  <a:gd name="T7" fmla="*/ 1 h 1"/>
                  <a:gd name="T8" fmla="*/ 31 w 33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1"/>
                  <a:gd name="T17" fmla="*/ 33 w 33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1">
                    <a:moveTo>
                      <a:pt x="31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33" y="1"/>
                    </a:lnTo>
                    <a:lnTo>
                      <a:pt x="31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4" name="Freeform 153"/>
              <p:cNvSpPr>
                <a:spLocks/>
              </p:cNvSpPr>
              <p:nvPr/>
            </p:nvSpPr>
            <p:spPr bwMode="auto">
              <a:xfrm>
                <a:off x="1901" y="3045"/>
                <a:ext cx="1" cy="4"/>
              </a:xfrm>
              <a:custGeom>
                <a:avLst/>
                <a:gdLst>
                  <a:gd name="T0" fmla="*/ 0 w 1"/>
                  <a:gd name="T1" fmla="*/ 0 h 4"/>
                  <a:gd name="T2" fmla="*/ 0 w 1"/>
                  <a:gd name="T3" fmla="*/ 0 h 4"/>
                  <a:gd name="T4" fmla="*/ 0 w 1"/>
                  <a:gd name="T5" fmla="*/ 4 h 4"/>
                  <a:gd name="T6" fmla="*/ 1 w 1"/>
                  <a:gd name="T7" fmla="*/ 0 h 4"/>
                  <a:gd name="T8" fmla="*/ 0 w 1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4"/>
                  <a:gd name="T17" fmla="*/ 1 w 1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4">
                    <a:moveTo>
                      <a:pt x="0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5" name="Freeform 154"/>
              <p:cNvSpPr>
                <a:spLocks/>
              </p:cNvSpPr>
              <p:nvPr/>
            </p:nvSpPr>
            <p:spPr bwMode="auto">
              <a:xfrm>
                <a:off x="1901" y="3045"/>
                <a:ext cx="1" cy="4"/>
              </a:xfrm>
              <a:custGeom>
                <a:avLst/>
                <a:gdLst>
                  <a:gd name="T0" fmla="*/ 0 w 1"/>
                  <a:gd name="T1" fmla="*/ 0 h 4"/>
                  <a:gd name="T2" fmla="*/ 0 w 1"/>
                  <a:gd name="T3" fmla="*/ 0 h 4"/>
                  <a:gd name="T4" fmla="*/ 0 w 1"/>
                  <a:gd name="T5" fmla="*/ 4 h 4"/>
                  <a:gd name="T6" fmla="*/ 1 w 1"/>
                  <a:gd name="T7" fmla="*/ 0 h 4"/>
                  <a:gd name="T8" fmla="*/ 0 w 1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4"/>
                  <a:gd name="T17" fmla="*/ 1 w 1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4">
                    <a:moveTo>
                      <a:pt x="0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1" y="0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6" name="Freeform 155"/>
              <p:cNvSpPr>
                <a:spLocks/>
              </p:cNvSpPr>
              <p:nvPr/>
            </p:nvSpPr>
            <p:spPr bwMode="auto">
              <a:xfrm>
                <a:off x="1930" y="3045"/>
                <a:ext cx="1" cy="4"/>
              </a:xfrm>
              <a:custGeom>
                <a:avLst/>
                <a:gdLst>
                  <a:gd name="T0" fmla="*/ 1 w 1"/>
                  <a:gd name="T1" fmla="*/ 0 h 4"/>
                  <a:gd name="T2" fmla="*/ 1 w 1"/>
                  <a:gd name="T3" fmla="*/ 0 h 4"/>
                  <a:gd name="T4" fmla="*/ 1 w 1"/>
                  <a:gd name="T5" fmla="*/ 4 h 4"/>
                  <a:gd name="T6" fmla="*/ 0 w 1"/>
                  <a:gd name="T7" fmla="*/ 0 h 4"/>
                  <a:gd name="T8" fmla="*/ 1 w 1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4"/>
                  <a:gd name="T17" fmla="*/ 1 w 1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4">
                    <a:moveTo>
                      <a:pt x="1" y="0"/>
                    </a:moveTo>
                    <a:lnTo>
                      <a:pt x="1" y="0"/>
                    </a:lnTo>
                    <a:lnTo>
                      <a:pt x="1" y="4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7" name="Freeform 156"/>
              <p:cNvSpPr>
                <a:spLocks/>
              </p:cNvSpPr>
              <p:nvPr/>
            </p:nvSpPr>
            <p:spPr bwMode="auto">
              <a:xfrm>
                <a:off x="1930" y="3045"/>
                <a:ext cx="1" cy="4"/>
              </a:xfrm>
              <a:custGeom>
                <a:avLst/>
                <a:gdLst>
                  <a:gd name="T0" fmla="*/ 1 w 1"/>
                  <a:gd name="T1" fmla="*/ 0 h 4"/>
                  <a:gd name="T2" fmla="*/ 1 w 1"/>
                  <a:gd name="T3" fmla="*/ 0 h 4"/>
                  <a:gd name="T4" fmla="*/ 1 w 1"/>
                  <a:gd name="T5" fmla="*/ 4 h 4"/>
                  <a:gd name="T6" fmla="*/ 0 w 1"/>
                  <a:gd name="T7" fmla="*/ 0 h 4"/>
                  <a:gd name="T8" fmla="*/ 1 w 1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4"/>
                  <a:gd name="T17" fmla="*/ 1 w 1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4">
                    <a:moveTo>
                      <a:pt x="1" y="0"/>
                    </a:moveTo>
                    <a:lnTo>
                      <a:pt x="1" y="0"/>
                    </a:lnTo>
                    <a:lnTo>
                      <a:pt x="1" y="4"/>
                    </a:lnTo>
                    <a:lnTo>
                      <a:pt x="0" y="0"/>
                    </a:lnTo>
                    <a:lnTo>
                      <a:pt x="1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8" name="Rectangle 157"/>
              <p:cNvSpPr>
                <a:spLocks noChangeArrowheads="1"/>
              </p:cNvSpPr>
              <p:nvPr/>
            </p:nvSpPr>
            <p:spPr bwMode="auto">
              <a:xfrm>
                <a:off x="1889" y="3052"/>
                <a:ext cx="7" cy="3"/>
              </a:xfrm>
              <a:prstGeom prst="rect">
                <a:avLst/>
              </a:prstGeom>
              <a:solidFill>
                <a:srgbClr val="83FF00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79" name="Rectangle 158"/>
              <p:cNvSpPr>
                <a:spLocks noChangeArrowheads="1"/>
              </p:cNvSpPr>
              <p:nvPr/>
            </p:nvSpPr>
            <p:spPr bwMode="auto">
              <a:xfrm>
                <a:off x="1889" y="3052"/>
                <a:ext cx="7" cy="3"/>
              </a:xfrm>
              <a:prstGeom prst="rect">
                <a:avLst/>
              </a:prstGeom>
              <a:noFill/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80" name="Freeform 159"/>
              <p:cNvSpPr>
                <a:spLocks/>
              </p:cNvSpPr>
              <p:nvPr/>
            </p:nvSpPr>
            <p:spPr bwMode="auto">
              <a:xfrm>
                <a:off x="1865" y="3044"/>
                <a:ext cx="35" cy="1"/>
              </a:xfrm>
              <a:custGeom>
                <a:avLst/>
                <a:gdLst>
                  <a:gd name="T0" fmla="*/ 33 w 35"/>
                  <a:gd name="T1" fmla="*/ 0 h 1"/>
                  <a:gd name="T2" fmla="*/ 2 w 35"/>
                  <a:gd name="T3" fmla="*/ 0 h 1"/>
                  <a:gd name="T4" fmla="*/ 0 w 35"/>
                  <a:gd name="T5" fmla="*/ 1 h 1"/>
                  <a:gd name="T6" fmla="*/ 35 w 35"/>
                  <a:gd name="T7" fmla="*/ 1 h 1"/>
                  <a:gd name="T8" fmla="*/ 33 w 35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"/>
                  <a:gd name="T16" fmla="*/ 0 h 1"/>
                  <a:gd name="T17" fmla="*/ 35 w 35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" h="1">
                    <a:moveTo>
                      <a:pt x="33" y="0"/>
                    </a:moveTo>
                    <a:lnTo>
                      <a:pt x="2" y="0"/>
                    </a:lnTo>
                    <a:lnTo>
                      <a:pt x="0" y="1"/>
                    </a:lnTo>
                    <a:lnTo>
                      <a:pt x="35" y="1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CCCCCC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81" name="Freeform 160"/>
              <p:cNvSpPr>
                <a:spLocks/>
              </p:cNvSpPr>
              <p:nvPr/>
            </p:nvSpPr>
            <p:spPr bwMode="auto">
              <a:xfrm>
                <a:off x="1865" y="3044"/>
                <a:ext cx="35" cy="1"/>
              </a:xfrm>
              <a:custGeom>
                <a:avLst/>
                <a:gdLst>
                  <a:gd name="T0" fmla="*/ 33 w 35"/>
                  <a:gd name="T1" fmla="*/ 0 h 1"/>
                  <a:gd name="T2" fmla="*/ 2 w 35"/>
                  <a:gd name="T3" fmla="*/ 0 h 1"/>
                  <a:gd name="T4" fmla="*/ 0 w 35"/>
                  <a:gd name="T5" fmla="*/ 1 h 1"/>
                  <a:gd name="T6" fmla="*/ 35 w 35"/>
                  <a:gd name="T7" fmla="*/ 1 h 1"/>
                  <a:gd name="T8" fmla="*/ 33 w 35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"/>
                  <a:gd name="T16" fmla="*/ 0 h 1"/>
                  <a:gd name="T17" fmla="*/ 35 w 35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" h="1">
                    <a:moveTo>
                      <a:pt x="33" y="0"/>
                    </a:moveTo>
                    <a:lnTo>
                      <a:pt x="2" y="0"/>
                    </a:lnTo>
                    <a:lnTo>
                      <a:pt x="0" y="1"/>
                    </a:lnTo>
                    <a:lnTo>
                      <a:pt x="35" y="1"/>
                    </a:lnTo>
                    <a:lnTo>
                      <a:pt x="33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82" name="Freeform 161"/>
              <p:cNvSpPr>
                <a:spLocks/>
              </p:cNvSpPr>
              <p:nvPr/>
            </p:nvSpPr>
            <p:spPr bwMode="auto">
              <a:xfrm>
                <a:off x="1938" y="3052"/>
                <a:ext cx="11" cy="3"/>
              </a:xfrm>
              <a:custGeom>
                <a:avLst/>
                <a:gdLst>
                  <a:gd name="T0" fmla="*/ 11 w 11"/>
                  <a:gd name="T1" fmla="*/ 1 h 3"/>
                  <a:gd name="T2" fmla="*/ 11 w 11"/>
                  <a:gd name="T3" fmla="*/ 1 h 3"/>
                  <a:gd name="T4" fmla="*/ 11 w 11"/>
                  <a:gd name="T5" fmla="*/ 0 h 3"/>
                  <a:gd name="T6" fmla="*/ 11 w 11"/>
                  <a:gd name="T7" fmla="*/ 0 h 3"/>
                  <a:gd name="T8" fmla="*/ 11 w 11"/>
                  <a:gd name="T9" fmla="*/ 0 h 3"/>
                  <a:gd name="T10" fmla="*/ 11 w 11"/>
                  <a:gd name="T11" fmla="*/ 0 h 3"/>
                  <a:gd name="T12" fmla="*/ 9 w 11"/>
                  <a:gd name="T13" fmla="*/ 0 h 3"/>
                  <a:gd name="T14" fmla="*/ 9 w 11"/>
                  <a:gd name="T15" fmla="*/ 0 h 3"/>
                  <a:gd name="T16" fmla="*/ 9 w 11"/>
                  <a:gd name="T17" fmla="*/ 0 h 3"/>
                  <a:gd name="T18" fmla="*/ 1 w 11"/>
                  <a:gd name="T19" fmla="*/ 0 h 3"/>
                  <a:gd name="T20" fmla="*/ 1 w 11"/>
                  <a:gd name="T21" fmla="*/ 0 h 3"/>
                  <a:gd name="T22" fmla="*/ 1 w 11"/>
                  <a:gd name="T23" fmla="*/ 0 h 3"/>
                  <a:gd name="T24" fmla="*/ 0 w 11"/>
                  <a:gd name="T25" fmla="*/ 0 h 3"/>
                  <a:gd name="T26" fmla="*/ 0 w 11"/>
                  <a:gd name="T27" fmla="*/ 0 h 3"/>
                  <a:gd name="T28" fmla="*/ 0 w 11"/>
                  <a:gd name="T29" fmla="*/ 0 h 3"/>
                  <a:gd name="T30" fmla="*/ 0 w 11"/>
                  <a:gd name="T31" fmla="*/ 0 h 3"/>
                  <a:gd name="T32" fmla="*/ 0 w 11"/>
                  <a:gd name="T33" fmla="*/ 1 h 3"/>
                  <a:gd name="T34" fmla="*/ 0 w 11"/>
                  <a:gd name="T35" fmla="*/ 1 h 3"/>
                  <a:gd name="T36" fmla="*/ 0 w 11"/>
                  <a:gd name="T37" fmla="*/ 1 h 3"/>
                  <a:gd name="T38" fmla="*/ 0 w 11"/>
                  <a:gd name="T39" fmla="*/ 1 h 3"/>
                  <a:gd name="T40" fmla="*/ 0 w 11"/>
                  <a:gd name="T41" fmla="*/ 1 h 3"/>
                  <a:gd name="T42" fmla="*/ 0 w 11"/>
                  <a:gd name="T43" fmla="*/ 3 h 3"/>
                  <a:gd name="T44" fmla="*/ 0 w 11"/>
                  <a:gd name="T45" fmla="*/ 3 h 3"/>
                  <a:gd name="T46" fmla="*/ 0 w 11"/>
                  <a:gd name="T47" fmla="*/ 3 h 3"/>
                  <a:gd name="T48" fmla="*/ 1 w 11"/>
                  <a:gd name="T49" fmla="*/ 3 h 3"/>
                  <a:gd name="T50" fmla="*/ 1 w 11"/>
                  <a:gd name="T51" fmla="*/ 3 h 3"/>
                  <a:gd name="T52" fmla="*/ 1 w 11"/>
                  <a:gd name="T53" fmla="*/ 3 h 3"/>
                  <a:gd name="T54" fmla="*/ 9 w 11"/>
                  <a:gd name="T55" fmla="*/ 3 h 3"/>
                  <a:gd name="T56" fmla="*/ 9 w 11"/>
                  <a:gd name="T57" fmla="*/ 3 h 3"/>
                  <a:gd name="T58" fmla="*/ 9 w 11"/>
                  <a:gd name="T59" fmla="*/ 3 h 3"/>
                  <a:gd name="T60" fmla="*/ 11 w 11"/>
                  <a:gd name="T61" fmla="*/ 3 h 3"/>
                  <a:gd name="T62" fmla="*/ 11 w 11"/>
                  <a:gd name="T63" fmla="*/ 3 h 3"/>
                  <a:gd name="T64" fmla="*/ 11 w 11"/>
                  <a:gd name="T65" fmla="*/ 3 h 3"/>
                  <a:gd name="T66" fmla="*/ 11 w 11"/>
                  <a:gd name="T67" fmla="*/ 1 h 3"/>
                  <a:gd name="T68" fmla="*/ 11 w 11"/>
                  <a:gd name="T69" fmla="*/ 1 h 3"/>
                  <a:gd name="T70" fmla="*/ 11 w 11"/>
                  <a:gd name="T71" fmla="*/ 1 h 3"/>
                  <a:gd name="T72" fmla="*/ 11 w 11"/>
                  <a:gd name="T73" fmla="*/ 1 h 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1"/>
                  <a:gd name="T112" fmla="*/ 0 h 3"/>
                  <a:gd name="T113" fmla="*/ 11 w 11"/>
                  <a:gd name="T114" fmla="*/ 3 h 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1" h="3">
                    <a:moveTo>
                      <a:pt x="11" y="1"/>
                    </a:moveTo>
                    <a:lnTo>
                      <a:pt x="11" y="1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9" y="3"/>
                    </a:lnTo>
                    <a:lnTo>
                      <a:pt x="11" y="3"/>
                    </a:lnTo>
                    <a:lnTo>
                      <a:pt x="11" y="1"/>
                    </a:lnTo>
                    <a:close/>
                  </a:path>
                </a:pathLst>
              </a:custGeom>
              <a:solidFill>
                <a:srgbClr val="D8D8D8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83" name="Freeform 162"/>
              <p:cNvSpPr>
                <a:spLocks/>
              </p:cNvSpPr>
              <p:nvPr/>
            </p:nvSpPr>
            <p:spPr bwMode="auto">
              <a:xfrm>
                <a:off x="1938" y="3052"/>
                <a:ext cx="11" cy="3"/>
              </a:xfrm>
              <a:custGeom>
                <a:avLst/>
                <a:gdLst>
                  <a:gd name="T0" fmla="*/ 11 w 11"/>
                  <a:gd name="T1" fmla="*/ 1 h 3"/>
                  <a:gd name="T2" fmla="*/ 11 w 11"/>
                  <a:gd name="T3" fmla="*/ 1 h 3"/>
                  <a:gd name="T4" fmla="*/ 11 w 11"/>
                  <a:gd name="T5" fmla="*/ 0 h 3"/>
                  <a:gd name="T6" fmla="*/ 11 w 11"/>
                  <a:gd name="T7" fmla="*/ 0 h 3"/>
                  <a:gd name="T8" fmla="*/ 11 w 11"/>
                  <a:gd name="T9" fmla="*/ 0 h 3"/>
                  <a:gd name="T10" fmla="*/ 11 w 11"/>
                  <a:gd name="T11" fmla="*/ 0 h 3"/>
                  <a:gd name="T12" fmla="*/ 9 w 11"/>
                  <a:gd name="T13" fmla="*/ 0 h 3"/>
                  <a:gd name="T14" fmla="*/ 9 w 11"/>
                  <a:gd name="T15" fmla="*/ 0 h 3"/>
                  <a:gd name="T16" fmla="*/ 9 w 11"/>
                  <a:gd name="T17" fmla="*/ 0 h 3"/>
                  <a:gd name="T18" fmla="*/ 1 w 11"/>
                  <a:gd name="T19" fmla="*/ 0 h 3"/>
                  <a:gd name="T20" fmla="*/ 1 w 11"/>
                  <a:gd name="T21" fmla="*/ 0 h 3"/>
                  <a:gd name="T22" fmla="*/ 1 w 11"/>
                  <a:gd name="T23" fmla="*/ 0 h 3"/>
                  <a:gd name="T24" fmla="*/ 0 w 11"/>
                  <a:gd name="T25" fmla="*/ 0 h 3"/>
                  <a:gd name="T26" fmla="*/ 0 w 11"/>
                  <a:gd name="T27" fmla="*/ 0 h 3"/>
                  <a:gd name="T28" fmla="*/ 0 w 11"/>
                  <a:gd name="T29" fmla="*/ 0 h 3"/>
                  <a:gd name="T30" fmla="*/ 0 w 11"/>
                  <a:gd name="T31" fmla="*/ 0 h 3"/>
                  <a:gd name="T32" fmla="*/ 0 w 11"/>
                  <a:gd name="T33" fmla="*/ 1 h 3"/>
                  <a:gd name="T34" fmla="*/ 0 w 11"/>
                  <a:gd name="T35" fmla="*/ 1 h 3"/>
                  <a:gd name="T36" fmla="*/ 0 w 11"/>
                  <a:gd name="T37" fmla="*/ 1 h 3"/>
                  <a:gd name="T38" fmla="*/ 0 w 11"/>
                  <a:gd name="T39" fmla="*/ 1 h 3"/>
                  <a:gd name="T40" fmla="*/ 0 w 11"/>
                  <a:gd name="T41" fmla="*/ 1 h 3"/>
                  <a:gd name="T42" fmla="*/ 0 w 11"/>
                  <a:gd name="T43" fmla="*/ 3 h 3"/>
                  <a:gd name="T44" fmla="*/ 0 w 11"/>
                  <a:gd name="T45" fmla="*/ 3 h 3"/>
                  <a:gd name="T46" fmla="*/ 0 w 11"/>
                  <a:gd name="T47" fmla="*/ 3 h 3"/>
                  <a:gd name="T48" fmla="*/ 1 w 11"/>
                  <a:gd name="T49" fmla="*/ 3 h 3"/>
                  <a:gd name="T50" fmla="*/ 1 w 11"/>
                  <a:gd name="T51" fmla="*/ 3 h 3"/>
                  <a:gd name="T52" fmla="*/ 1 w 11"/>
                  <a:gd name="T53" fmla="*/ 3 h 3"/>
                  <a:gd name="T54" fmla="*/ 9 w 11"/>
                  <a:gd name="T55" fmla="*/ 3 h 3"/>
                  <a:gd name="T56" fmla="*/ 9 w 11"/>
                  <a:gd name="T57" fmla="*/ 3 h 3"/>
                  <a:gd name="T58" fmla="*/ 9 w 11"/>
                  <a:gd name="T59" fmla="*/ 3 h 3"/>
                  <a:gd name="T60" fmla="*/ 11 w 11"/>
                  <a:gd name="T61" fmla="*/ 3 h 3"/>
                  <a:gd name="T62" fmla="*/ 11 w 11"/>
                  <a:gd name="T63" fmla="*/ 3 h 3"/>
                  <a:gd name="T64" fmla="*/ 11 w 11"/>
                  <a:gd name="T65" fmla="*/ 3 h 3"/>
                  <a:gd name="T66" fmla="*/ 11 w 11"/>
                  <a:gd name="T67" fmla="*/ 1 h 3"/>
                  <a:gd name="T68" fmla="*/ 11 w 11"/>
                  <a:gd name="T69" fmla="*/ 1 h 3"/>
                  <a:gd name="T70" fmla="*/ 11 w 11"/>
                  <a:gd name="T71" fmla="*/ 1 h 3"/>
                  <a:gd name="T72" fmla="*/ 11 w 11"/>
                  <a:gd name="T73" fmla="*/ 1 h 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1"/>
                  <a:gd name="T112" fmla="*/ 0 h 3"/>
                  <a:gd name="T113" fmla="*/ 11 w 11"/>
                  <a:gd name="T114" fmla="*/ 3 h 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1" h="3">
                    <a:moveTo>
                      <a:pt x="11" y="1"/>
                    </a:moveTo>
                    <a:lnTo>
                      <a:pt x="11" y="1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9" y="3"/>
                    </a:lnTo>
                    <a:lnTo>
                      <a:pt x="11" y="3"/>
                    </a:lnTo>
                    <a:lnTo>
                      <a:pt x="11" y="1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84" name="Line 163"/>
              <p:cNvSpPr>
                <a:spLocks noChangeShapeType="1"/>
              </p:cNvSpPr>
              <p:nvPr/>
            </p:nvSpPr>
            <p:spPr bwMode="auto">
              <a:xfrm>
                <a:off x="1863" y="2905"/>
                <a:ext cx="207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85" name="Rectangle 164"/>
              <p:cNvSpPr>
                <a:spLocks noChangeArrowheads="1"/>
              </p:cNvSpPr>
              <p:nvPr/>
            </p:nvSpPr>
            <p:spPr bwMode="auto">
              <a:xfrm>
                <a:off x="1909" y="2862"/>
                <a:ext cx="116" cy="25"/>
              </a:xfrm>
              <a:prstGeom prst="rect">
                <a:avLst/>
              </a:prstGeom>
              <a:solidFill>
                <a:srgbClr val="E5E5E5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86" name="Rectangle 165"/>
              <p:cNvSpPr>
                <a:spLocks noChangeArrowheads="1"/>
              </p:cNvSpPr>
              <p:nvPr/>
            </p:nvSpPr>
            <p:spPr bwMode="auto">
              <a:xfrm>
                <a:off x="1909" y="2862"/>
                <a:ext cx="116" cy="25"/>
              </a:xfrm>
              <a:prstGeom prst="rect">
                <a:avLst/>
              </a:prstGeom>
              <a:noFill/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87" name="Rectangle 166"/>
              <p:cNvSpPr>
                <a:spLocks noChangeArrowheads="1"/>
              </p:cNvSpPr>
              <p:nvPr/>
            </p:nvSpPr>
            <p:spPr bwMode="auto">
              <a:xfrm>
                <a:off x="1918" y="2863"/>
                <a:ext cx="99" cy="19"/>
              </a:xfrm>
              <a:prstGeom prst="rect">
                <a:avLst/>
              </a:prstGeom>
              <a:solidFill>
                <a:srgbClr val="000000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88" name="Rectangle 167"/>
              <p:cNvSpPr>
                <a:spLocks noChangeArrowheads="1"/>
              </p:cNvSpPr>
              <p:nvPr/>
            </p:nvSpPr>
            <p:spPr bwMode="auto">
              <a:xfrm>
                <a:off x="1918" y="2863"/>
                <a:ext cx="99" cy="19"/>
              </a:xfrm>
              <a:prstGeom prst="rect">
                <a:avLst/>
              </a:prstGeom>
              <a:noFill/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89" name="Freeform 168"/>
              <p:cNvSpPr>
                <a:spLocks/>
              </p:cNvSpPr>
              <p:nvPr/>
            </p:nvSpPr>
            <p:spPr bwMode="auto">
              <a:xfrm>
                <a:off x="1918" y="2862"/>
                <a:ext cx="99" cy="18"/>
              </a:xfrm>
              <a:custGeom>
                <a:avLst/>
                <a:gdLst>
                  <a:gd name="T0" fmla="*/ 0 w 99"/>
                  <a:gd name="T1" fmla="*/ 0 h 18"/>
                  <a:gd name="T2" fmla="*/ 0 w 99"/>
                  <a:gd name="T3" fmla="*/ 17 h 18"/>
                  <a:gd name="T4" fmla="*/ 4 w 99"/>
                  <a:gd name="T5" fmla="*/ 17 h 18"/>
                  <a:gd name="T6" fmla="*/ 4 w 99"/>
                  <a:gd name="T7" fmla="*/ 18 h 18"/>
                  <a:gd name="T8" fmla="*/ 94 w 99"/>
                  <a:gd name="T9" fmla="*/ 18 h 18"/>
                  <a:gd name="T10" fmla="*/ 94 w 99"/>
                  <a:gd name="T11" fmla="*/ 17 h 18"/>
                  <a:gd name="T12" fmla="*/ 99 w 99"/>
                  <a:gd name="T13" fmla="*/ 17 h 18"/>
                  <a:gd name="T14" fmla="*/ 99 w 99"/>
                  <a:gd name="T15" fmla="*/ 0 h 18"/>
                  <a:gd name="T16" fmla="*/ 0 w 99"/>
                  <a:gd name="T17" fmla="*/ 0 h 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9"/>
                  <a:gd name="T28" fmla="*/ 0 h 18"/>
                  <a:gd name="T29" fmla="*/ 99 w 99"/>
                  <a:gd name="T30" fmla="*/ 18 h 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9" h="18">
                    <a:moveTo>
                      <a:pt x="0" y="0"/>
                    </a:moveTo>
                    <a:lnTo>
                      <a:pt x="0" y="17"/>
                    </a:lnTo>
                    <a:lnTo>
                      <a:pt x="4" y="17"/>
                    </a:lnTo>
                    <a:lnTo>
                      <a:pt x="4" y="18"/>
                    </a:lnTo>
                    <a:lnTo>
                      <a:pt x="94" y="18"/>
                    </a:lnTo>
                    <a:lnTo>
                      <a:pt x="94" y="17"/>
                    </a:lnTo>
                    <a:lnTo>
                      <a:pt x="99" y="17"/>
                    </a:lnTo>
                    <a:lnTo>
                      <a:pt x="9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2F2F2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90" name="Freeform 169"/>
              <p:cNvSpPr>
                <a:spLocks/>
              </p:cNvSpPr>
              <p:nvPr/>
            </p:nvSpPr>
            <p:spPr bwMode="auto">
              <a:xfrm>
                <a:off x="1918" y="2862"/>
                <a:ext cx="99" cy="18"/>
              </a:xfrm>
              <a:custGeom>
                <a:avLst/>
                <a:gdLst>
                  <a:gd name="T0" fmla="*/ 0 w 99"/>
                  <a:gd name="T1" fmla="*/ 0 h 18"/>
                  <a:gd name="T2" fmla="*/ 0 w 99"/>
                  <a:gd name="T3" fmla="*/ 17 h 18"/>
                  <a:gd name="T4" fmla="*/ 4 w 99"/>
                  <a:gd name="T5" fmla="*/ 17 h 18"/>
                  <a:gd name="T6" fmla="*/ 4 w 99"/>
                  <a:gd name="T7" fmla="*/ 18 h 18"/>
                  <a:gd name="T8" fmla="*/ 94 w 99"/>
                  <a:gd name="T9" fmla="*/ 18 h 18"/>
                  <a:gd name="T10" fmla="*/ 94 w 99"/>
                  <a:gd name="T11" fmla="*/ 17 h 18"/>
                  <a:gd name="T12" fmla="*/ 99 w 99"/>
                  <a:gd name="T13" fmla="*/ 17 h 18"/>
                  <a:gd name="T14" fmla="*/ 99 w 99"/>
                  <a:gd name="T15" fmla="*/ 0 h 18"/>
                  <a:gd name="T16" fmla="*/ 0 w 99"/>
                  <a:gd name="T17" fmla="*/ 0 h 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9"/>
                  <a:gd name="T28" fmla="*/ 0 h 18"/>
                  <a:gd name="T29" fmla="*/ 99 w 99"/>
                  <a:gd name="T30" fmla="*/ 18 h 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9" h="18">
                    <a:moveTo>
                      <a:pt x="0" y="0"/>
                    </a:moveTo>
                    <a:lnTo>
                      <a:pt x="0" y="17"/>
                    </a:lnTo>
                    <a:lnTo>
                      <a:pt x="4" y="17"/>
                    </a:lnTo>
                    <a:lnTo>
                      <a:pt x="4" y="18"/>
                    </a:lnTo>
                    <a:lnTo>
                      <a:pt x="94" y="18"/>
                    </a:lnTo>
                    <a:lnTo>
                      <a:pt x="94" y="17"/>
                    </a:lnTo>
                    <a:lnTo>
                      <a:pt x="99" y="17"/>
                    </a:lnTo>
                    <a:lnTo>
                      <a:pt x="99" y="0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91" name="Freeform 170"/>
              <p:cNvSpPr>
                <a:spLocks/>
              </p:cNvSpPr>
              <p:nvPr/>
            </p:nvSpPr>
            <p:spPr bwMode="auto">
              <a:xfrm>
                <a:off x="2008" y="2863"/>
                <a:ext cx="3" cy="16"/>
              </a:xfrm>
              <a:custGeom>
                <a:avLst/>
                <a:gdLst>
                  <a:gd name="T0" fmla="*/ 3 w 3"/>
                  <a:gd name="T1" fmla="*/ 1 h 16"/>
                  <a:gd name="T2" fmla="*/ 3 w 3"/>
                  <a:gd name="T3" fmla="*/ 1 h 16"/>
                  <a:gd name="T4" fmla="*/ 1 w 3"/>
                  <a:gd name="T5" fmla="*/ 1 h 16"/>
                  <a:gd name="T6" fmla="*/ 1 w 3"/>
                  <a:gd name="T7" fmla="*/ 1 h 16"/>
                  <a:gd name="T8" fmla="*/ 1 w 3"/>
                  <a:gd name="T9" fmla="*/ 0 h 16"/>
                  <a:gd name="T10" fmla="*/ 1 w 3"/>
                  <a:gd name="T11" fmla="*/ 0 h 16"/>
                  <a:gd name="T12" fmla="*/ 0 w 3"/>
                  <a:gd name="T13" fmla="*/ 1 h 16"/>
                  <a:gd name="T14" fmla="*/ 0 w 3"/>
                  <a:gd name="T15" fmla="*/ 1 h 16"/>
                  <a:gd name="T16" fmla="*/ 0 w 3"/>
                  <a:gd name="T17" fmla="*/ 1 h 16"/>
                  <a:gd name="T18" fmla="*/ 0 w 3"/>
                  <a:gd name="T19" fmla="*/ 1 h 16"/>
                  <a:gd name="T20" fmla="*/ 0 w 3"/>
                  <a:gd name="T21" fmla="*/ 15 h 16"/>
                  <a:gd name="T22" fmla="*/ 0 w 3"/>
                  <a:gd name="T23" fmla="*/ 16 h 16"/>
                  <a:gd name="T24" fmla="*/ 0 w 3"/>
                  <a:gd name="T25" fmla="*/ 16 h 16"/>
                  <a:gd name="T26" fmla="*/ 0 w 3"/>
                  <a:gd name="T27" fmla="*/ 16 h 16"/>
                  <a:gd name="T28" fmla="*/ 1 w 3"/>
                  <a:gd name="T29" fmla="*/ 16 h 16"/>
                  <a:gd name="T30" fmla="*/ 1 w 3"/>
                  <a:gd name="T31" fmla="*/ 16 h 16"/>
                  <a:gd name="T32" fmla="*/ 1 w 3"/>
                  <a:gd name="T33" fmla="*/ 16 h 16"/>
                  <a:gd name="T34" fmla="*/ 1 w 3"/>
                  <a:gd name="T35" fmla="*/ 16 h 16"/>
                  <a:gd name="T36" fmla="*/ 3 w 3"/>
                  <a:gd name="T37" fmla="*/ 16 h 16"/>
                  <a:gd name="T38" fmla="*/ 3 w 3"/>
                  <a:gd name="T39" fmla="*/ 15 h 16"/>
                  <a:gd name="T40" fmla="*/ 3 w 3"/>
                  <a:gd name="T41" fmla="*/ 1 h 1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"/>
                  <a:gd name="T64" fmla="*/ 0 h 16"/>
                  <a:gd name="T65" fmla="*/ 3 w 3"/>
                  <a:gd name="T66" fmla="*/ 16 h 1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" h="16">
                    <a:moveTo>
                      <a:pt x="3" y="1"/>
                    </a:moveTo>
                    <a:lnTo>
                      <a:pt x="3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15"/>
                    </a:lnTo>
                    <a:lnTo>
                      <a:pt x="0" y="16"/>
                    </a:lnTo>
                    <a:lnTo>
                      <a:pt x="1" y="16"/>
                    </a:lnTo>
                    <a:lnTo>
                      <a:pt x="3" y="16"/>
                    </a:lnTo>
                    <a:lnTo>
                      <a:pt x="3" y="15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E5E5E5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92" name="Freeform 171"/>
              <p:cNvSpPr>
                <a:spLocks/>
              </p:cNvSpPr>
              <p:nvPr/>
            </p:nvSpPr>
            <p:spPr bwMode="auto">
              <a:xfrm>
                <a:off x="2008" y="2863"/>
                <a:ext cx="3" cy="16"/>
              </a:xfrm>
              <a:custGeom>
                <a:avLst/>
                <a:gdLst>
                  <a:gd name="T0" fmla="*/ 3 w 3"/>
                  <a:gd name="T1" fmla="*/ 1 h 16"/>
                  <a:gd name="T2" fmla="*/ 3 w 3"/>
                  <a:gd name="T3" fmla="*/ 1 h 16"/>
                  <a:gd name="T4" fmla="*/ 1 w 3"/>
                  <a:gd name="T5" fmla="*/ 1 h 16"/>
                  <a:gd name="T6" fmla="*/ 1 w 3"/>
                  <a:gd name="T7" fmla="*/ 1 h 16"/>
                  <a:gd name="T8" fmla="*/ 1 w 3"/>
                  <a:gd name="T9" fmla="*/ 0 h 16"/>
                  <a:gd name="T10" fmla="*/ 1 w 3"/>
                  <a:gd name="T11" fmla="*/ 0 h 16"/>
                  <a:gd name="T12" fmla="*/ 0 w 3"/>
                  <a:gd name="T13" fmla="*/ 1 h 16"/>
                  <a:gd name="T14" fmla="*/ 0 w 3"/>
                  <a:gd name="T15" fmla="*/ 1 h 16"/>
                  <a:gd name="T16" fmla="*/ 0 w 3"/>
                  <a:gd name="T17" fmla="*/ 1 h 16"/>
                  <a:gd name="T18" fmla="*/ 0 w 3"/>
                  <a:gd name="T19" fmla="*/ 1 h 16"/>
                  <a:gd name="T20" fmla="*/ 0 w 3"/>
                  <a:gd name="T21" fmla="*/ 15 h 16"/>
                  <a:gd name="T22" fmla="*/ 0 w 3"/>
                  <a:gd name="T23" fmla="*/ 16 h 16"/>
                  <a:gd name="T24" fmla="*/ 0 w 3"/>
                  <a:gd name="T25" fmla="*/ 16 h 16"/>
                  <a:gd name="T26" fmla="*/ 0 w 3"/>
                  <a:gd name="T27" fmla="*/ 16 h 16"/>
                  <a:gd name="T28" fmla="*/ 1 w 3"/>
                  <a:gd name="T29" fmla="*/ 16 h 16"/>
                  <a:gd name="T30" fmla="*/ 1 w 3"/>
                  <a:gd name="T31" fmla="*/ 16 h 16"/>
                  <a:gd name="T32" fmla="*/ 1 w 3"/>
                  <a:gd name="T33" fmla="*/ 16 h 16"/>
                  <a:gd name="T34" fmla="*/ 1 w 3"/>
                  <a:gd name="T35" fmla="*/ 16 h 16"/>
                  <a:gd name="T36" fmla="*/ 3 w 3"/>
                  <a:gd name="T37" fmla="*/ 16 h 16"/>
                  <a:gd name="T38" fmla="*/ 3 w 3"/>
                  <a:gd name="T39" fmla="*/ 15 h 16"/>
                  <a:gd name="T40" fmla="*/ 3 w 3"/>
                  <a:gd name="T41" fmla="*/ 1 h 1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"/>
                  <a:gd name="T64" fmla="*/ 0 h 16"/>
                  <a:gd name="T65" fmla="*/ 3 w 3"/>
                  <a:gd name="T66" fmla="*/ 16 h 1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" h="16">
                    <a:moveTo>
                      <a:pt x="3" y="1"/>
                    </a:moveTo>
                    <a:lnTo>
                      <a:pt x="3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15"/>
                    </a:lnTo>
                    <a:lnTo>
                      <a:pt x="0" y="16"/>
                    </a:lnTo>
                    <a:lnTo>
                      <a:pt x="1" y="16"/>
                    </a:lnTo>
                    <a:lnTo>
                      <a:pt x="3" y="16"/>
                    </a:lnTo>
                    <a:lnTo>
                      <a:pt x="3" y="15"/>
                    </a:lnTo>
                    <a:lnTo>
                      <a:pt x="3" y="1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93" name="Freeform 172"/>
              <p:cNvSpPr>
                <a:spLocks/>
              </p:cNvSpPr>
              <p:nvPr/>
            </p:nvSpPr>
            <p:spPr bwMode="auto">
              <a:xfrm>
                <a:off x="1924" y="2863"/>
                <a:ext cx="2" cy="16"/>
              </a:xfrm>
              <a:custGeom>
                <a:avLst/>
                <a:gdLst>
                  <a:gd name="T0" fmla="*/ 2 w 2"/>
                  <a:gd name="T1" fmla="*/ 1 h 16"/>
                  <a:gd name="T2" fmla="*/ 2 w 2"/>
                  <a:gd name="T3" fmla="*/ 1 h 16"/>
                  <a:gd name="T4" fmla="*/ 2 w 2"/>
                  <a:gd name="T5" fmla="*/ 1 h 16"/>
                  <a:gd name="T6" fmla="*/ 2 w 2"/>
                  <a:gd name="T7" fmla="*/ 1 h 16"/>
                  <a:gd name="T8" fmla="*/ 1 w 2"/>
                  <a:gd name="T9" fmla="*/ 0 h 16"/>
                  <a:gd name="T10" fmla="*/ 1 w 2"/>
                  <a:gd name="T11" fmla="*/ 0 h 16"/>
                  <a:gd name="T12" fmla="*/ 1 w 2"/>
                  <a:gd name="T13" fmla="*/ 1 h 16"/>
                  <a:gd name="T14" fmla="*/ 1 w 2"/>
                  <a:gd name="T15" fmla="*/ 1 h 16"/>
                  <a:gd name="T16" fmla="*/ 1 w 2"/>
                  <a:gd name="T17" fmla="*/ 1 h 16"/>
                  <a:gd name="T18" fmla="*/ 0 w 2"/>
                  <a:gd name="T19" fmla="*/ 1 h 16"/>
                  <a:gd name="T20" fmla="*/ 0 w 2"/>
                  <a:gd name="T21" fmla="*/ 15 h 16"/>
                  <a:gd name="T22" fmla="*/ 1 w 2"/>
                  <a:gd name="T23" fmla="*/ 16 h 16"/>
                  <a:gd name="T24" fmla="*/ 1 w 2"/>
                  <a:gd name="T25" fmla="*/ 16 h 16"/>
                  <a:gd name="T26" fmla="*/ 1 w 2"/>
                  <a:gd name="T27" fmla="*/ 16 h 16"/>
                  <a:gd name="T28" fmla="*/ 1 w 2"/>
                  <a:gd name="T29" fmla="*/ 16 h 16"/>
                  <a:gd name="T30" fmla="*/ 1 w 2"/>
                  <a:gd name="T31" fmla="*/ 16 h 16"/>
                  <a:gd name="T32" fmla="*/ 2 w 2"/>
                  <a:gd name="T33" fmla="*/ 16 h 16"/>
                  <a:gd name="T34" fmla="*/ 2 w 2"/>
                  <a:gd name="T35" fmla="*/ 16 h 16"/>
                  <a:gd name="T36" fmla="*/ 2 w 2"/>
                  <a:gd name="T37" fmla="*/ 16 h 16"/>
                  <a:gd name="T38" fmla="*/ 2 w 2"/>
                  <a:gd name="T39" fmla="*/ 15 h 16"/>
                  <a:gd name="T40" fmla="*/ 2 w 2"/>
                  <a:gd name="T41" fmla="*/ 1 h 1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"/>
                  <a:gd name="T64" fmla="*/ 0 h 16"/>
                  <a:gd name="T65" fmla="*/ 2 w 2"/>
                  <a:gd name="T66" fmla="*/ 16 h 1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" h="16">
                    <a:moveTo>
                      <a:pt x="2" y="1"/>
                    </a:moveTo>
                    <a:lnTo>
                      <a:pt x="2" y="1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5"/>
                    </a:lnTo>
                    <a:lnTo>
                      <a:pt x="1" y="16"/>
                    </a:lnTo>
                    <a:lnTo>
                      <a:pt x="2" y="16"/>
                    </a:lnTo>
                    <a:lnTo>
                      <a:pt x="2" y="15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E5E5E5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94" name="Freeform 173"/>
              <p:cNvSpPr>
                <a:spLocks/>
              </p:cNvSpPr>
              <p:nvPr/>
            </p:nvSpPr>
            <p:spPr bwMode="auto">
              <a:xfrm>
                <a:off x="1924" y="2863"/>
                <a:ext cx="2" cy="16"/>
              </a:xfrm>
              <a:custGeom>
                <a:avLst/>
                <a:gdLst>
                  <a:gd name="T0" fmla="*/ 2 w 2"/>
                  <a:gd name="T1" fmla="*/ 1 h 16"/>
                  <a:gd name="T2" fmla="*/ 2 w 2"/>
                  <a:gd name="T3" fmla="*/ 1 h 16"/>
                  <a:gd name="T4" fmla="*/ 2 w 2"/>
                  <a:gd name="T5" fmla="*/ 1 h 16"/>
                  <a:gd name="T6" fmla="*/ 2 w 2"/>
                  <a:gd name="T7" fmla="*/ 1 h 16"/>
                  <a:gd name="T8" fmla="*/ 1 w 2"/>
                  <a:gd name="T9" fmla="*/ 0 h 16"/>
                  <a:gd name="T10" fmla="*/ 1 w 2"/>
                  <a:gd name="T11" fmla="*/ 0 h 16"/>
                  <a:gd name="T12" fmla="*/ 1 w 2"/>
                  <a:gd name="T13" fmla="*/ 1 h 16"/>
                  <a:gd name="T14" fmla="*/ 1 w 2"/>
                  <a:gd name="T15" fmla="*/ 1 h 16"/>
                  <a:gd name="T16" fmla="*/ 1 w 2"/>
                  <a:gd name="T17" fmla="*/ 1 h 16"/>
                  <a:gd name="T18" fmla="*/ 0 w 2"/>
                  <a:gd name="T19" fmla="*/ 1 h 16"/>
                  <a:gd name="T20" fmla="*/ 0 w 2"/>
                  <a:gd name="T21" fmla="*/ 15 h 16"/>
                  <a:gd name="T22" fmla="*/ 1 w 2"/>
                  <a:gd name="T23" fmla="*/ 16 h 16"/>
                  <a:gd name="T24" fmla="*/ 1 w 2"/>
                  <a:gd name="T25" fmla="*/ 16 h 16"/>
                  <a:gd name="T26" fmla="*/ 1 w 2"/>
                  <a:gd name="T27" fmla="*/ 16 h 16"/>
                  <a:gd name="T28" fmla="*/ 1 w 2"/>
                  <a:gd name="T29" fmla="*/ 16 h 16"/>
                  <a:gd name="T30" fmla="*/ 1 w 2"/>
                  <a:gd name="T31" fmla="*/ 16 h 16"/>
                  <a:gd name="T32" fmla="*/ 2 w 2"/>
                  <a:gd name="T33" fmla="*/ 16 h 16"/>
                  <a:gd name="T34" fmla="*/ 2 w 2"/>
                  <a:gd name="T35" fmla="*/ 16 h 16"/>
                  <a:gd name="T36" fmla="*/ 2 w 2"/>
                  <a:gd name="T37" fmla="*/ 16 h 16"/>
                  <a:gd name="T38" fmla="*/ 2 w 2"/>
                  <a:gd name="T39" fmla="*/ 15 h 16"/>
                  <a:gd name="T40" fmla="*/ 2 w 2"/>
                  <a:gd name="T41" fmla="*/ 1 h 1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"/>
                  <a:gd name="T64" fmla="*/ 0 h 16"/>
                  <a:gd name="T65" fmla="*/ 2 w 2"/>
                  <a:gd name="T66" fmla="*/ 16 h 1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" h="16">
                    <a:moveTo>
                      <a:pt x="2" y="1"/>
                    </a:moveTo>
                    <a:lnTo>
                      <a:pt x="2" y="1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5"/>
                    </a:lnTo>
                    <a:lnTo>
                      <a:pt x="1" y="16"/>
                    </a:lnTo>
                    <a:lnTo>
                      <a:pt x="2" y="16"/>
                    </a:lnTo>
                    <a:lnTo>
                      <a:pt x="2" y="15"/>
                    </a:lnTo>
                    <a:lnTo>
                      <a:pt x="2" y="1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95" name="Line 174"/>
              <p:cNvSpPr>
                <a:spLocks noChangeShapeType="1"/>
              </p:cNvSpPr>
              <p:nvPr/>
            </p:nvSpPr>
            <p:spPr bwMode="auto">
              <a:xfrm>
                <a:off x="2034" y="3287"/>
                <a:ext cx="1" cy="44"/>
              </a:xfrm>
              <a:prstGeom prst="line">
                <a:avLst/>
              </a:prstGeom>
              <a:noFill/>
              <a:ln w="6350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96" name="Rectangle 175"/>
              <p:cNvSpPr>
                <a:spLocks noChangeArrowheads="1"/>
              </p:cNvSpPr>
              <p:nvPr/>
            </p:nvSpPr>
            <p:spPr bwMode="auto">
              <a:xfrm>
                <a:off x="1933" y="3084"/>
                <a:ext cx="76" cy="9"/>
              </a:xfrm>
              <a:prstGeom prst="rect">
                <a:avLst/>
              </a:prstGeom>
              <a:solidFill>
                <a:srgbClr val="003F7F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97" name="Rectangle 176"/>
              <p:cNvSpPr>
                <a:spLocks noChangeArrowheads="1"/>
              </p:cNvSpPr>
              <p:nvPr/>
            </p:nvSpPr>
            <p:spPr bwMode="auto">
              <a:xfrm>
                <a:off x="1933" y="3084"/>
                <a:ext cx="76" cy="9"/>
              </a:xfrm>
              <a:prstGeom prst="rect">
                <a:avLst/>
              </a:prstGeom>
              <a:noFill/>
              <a:ln w="1588">
                <a:solidFill>
                  <a:srgbClr val="003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</p:grpSp>
        <p:sp>
          <p:nvSpPr>
            <p:cNvPr id="17422" name="Freeform 177"/>
            <p:cNvSpPr>
              <a:spLocks/>
            </p:cNvSpPr>
            <p:nvPr/>
          </p:nvSpPr>
          <p:spPr bwMode="auto">
            <a:xfrm>
              <a:off x="2185964" y="2746376"/>
              <a:ext cx="1192213" cy="1220787"/>
            </a:xfrm>
            <a:custGeom>
              <a:avLst/>
              <a:gdLst>
                <a:gd name="T0" fmla="*/ 751 w 751"/>
                <a:gd name="T1" fmla="*/ 60 h 769"/>
                <a:gd name="T2" fmla="*/ 267 w 751"/>
                <a:gd name="T3" fmla="*/ 118 h 769"/>
                <a:gd name="T4" fmla="*/ 0 w 751"/>
                <a:gd name="T5" fmla="*/ 769 h 769"/>
                <a:gd name="T6" fmla="*/ 0 60000 65536"/>
                <a:gd name="T7" fmla="*/ 0 60000 65536"/>
                <a:gd name="T8" fmla="*/ 0 60000 65536"/>
                <a:gd name="T9" fmla="*/ 0 w 751"/>
                <a:gd name="T10" fmla="*/ 0 h 769"/>
                <a:gd name="T11" fmla="*/ 751 w 751"/>
                <a:gd name="T12" fmla="*/ 769 h 76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1" h="769">
                  <a:moveTo>
                    <a:pt x="751" y="60"/>
                  </a:moveTo>
                  <a:cubicBezTo>
                    <a:pt x="571" y="30"/>
                    <a:pt x="392" y="0"/>
                    <a:pt x="267" y="118"/>
                  </a:cubicBezTo>
                  <a:cubicBezTo>
                    <a:pt x="142" y="236"/>
                    <a:pt x="71" y="502"/>
                    <a:pt x="0" y="769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3" name="Line 178"/>
            <p:cNvSpPr>
              <a:spLocks noChangeShapeType="1"/>
            </p:cNvSpPr>
            <p:nvPr/>
          </p:nvSpPr>
          <p:spPr bwMode="auto">
            <a:xfrm flipH="1">
              <a:off x="3935389" y="3119438"/>
              <a:ext cx="628650" cy="1206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4" name="Line 179"/>
            <p:cNvSpPr>
              <a:spLocks noChangeShapeType="1"/>
            </p:cNvSpPr>
            <p:nvPr/>
          </p:nvSpPr>
          <p:spPr bwMode="auto">
            <a:xfrm>
              <a:off x="4564039" y="3119438"/>
              <a:ext cx="828675" cy="1377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5" name="Freeform 180"/>
            <p:cNvSpPr>
              <a:spLocks/>
            </p:cNvSpPr>
            <p:nvPr/>
          </p:nvSpPr>
          <p:spPr bwMode="auto">
            <a:xfrm>
              <a:off x="5749902" y="2779713"/>
              <a:ext cx="1233487" cy="1651000"/>
            </a:xfrm>
            <a:custGeom>
              <a:avLst/>
              <a:gdLst>
                <a:gd name="T0" fmla="*/ 0 w 777"/>
                <a:gd name="T1" fmla="*/ 55 h 1040"/>
                <a:gd name="T2" fmla="*/ 543 w 777"/>
                <a:gd name="T3" fmla="*/ 164 h 1040"/>
                <a:gd name="T4" fmla="*/ 777 w 777"/>
                <a:gd name="T5" fmla="*/ 1040 h 1040"/>
                <a:gd name="T6" fmla="*/ 0 60000 65536"/>
                <a:gd name="T7" fmla="*/ 0 60000 65536"/>
                <a:gd name="T8" fmla="*/ 0 60000 65536"/>
                <a:gd name="T9" fmla="*/ 0 w 777"/>
                <a:gd name="T10" fmla="*/ 0 h 1040"/>
                <a:gd name="T11" fmla="*/ 777 w 777"/>
                <a:gd name="T12" fmla="*/ 1040 h 10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77" h="1040">
                  <a:moveTo>
                    <a:pt x="0" y="55"/>
                  </a:moveTo>
                  <a:cubicBezTo>
                    <a:pt x="206" y="27"/>
                    <a:pt x="413" y="0"/>
                    <a:pt x="543" y="164"/>
                  </a:cubicBezTo>
                  <a:cubicBezTo>
                    <a:pt x="673" y="328"/>
                    <a:pt x="738" y="894"/>
                    <a:pt x="777" y="104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1827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686800" cy="1143000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Narrow view of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.Net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applications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357313" y="5000625"/>
            <a:ext cx="6080125" cy="914400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  <a:cs typeface="Arial" charset="0"/>
              </a:rPr>
              <a:t>Operating System + Hardware</a:t>
            </a: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2214563" y="3786188"/>
            <a:ext cx="4443412" cy="1219200"/>
            <a:chOff x="2016" y="2064"/>
            <a:chExt cx="1824" cy="768"/>
          </a:xfrm>
        </p:grpSpPr>
        <p:sp>
          <p:nvSpPr>
            <p:cNvPr id="18440" name="Rectangle 7"/>
            <p:cNvSpPr>
              <a:spLocks noChangeArrowheads="1"/>
            </p:cNvSpPr>
            <p:nvPr/>
          </p:nvSpPr>
          <p:spPr bwMode="auto">
            <a:xfrm>
              <a:off x="2016" y="2064"/>
              <a:ext cx="1824" cy="576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bg1"/>
                  </a:solidFill>
                  <a:cs typeface="Arial" charset="0"/>
                </a:rPr>
                <a:t>.NET Framework</a:t>
              </a:r>
            </a:p>
          </p:txBody>
        </p:sp>
        <p:sp>
          <p:nvSpPr>
            <p:cNvPr id="18441" name="AutoShape 8"/>
            <p:cNvSpPr>
              <a:spLocks noChangeArrowheads="1"/>
            </p:cNvSpPr>
            <p:nvPr/>
          </p:nvSpPr>
          <p:spPr bwMode="auto">
            <a:xfrm>
              <a:off x="2832" y="2544"/>
              <a:ext cx="192" cy="288"/>
            </a:xfrm>
            <a:prstGeom prst="downArrow">
              <a:avLst>
                <a:gd name="adj1" fmla="val 50000"/>
                <a:gd name="adj2" fmla="val 37500"/>
              </a:avLst>
            </a:prstGeom>
            <a:solidFill>
              <a:srgbClr val="CC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b="1">
                <a:solidFill>
                  <a:schemeClr val="bg1"/>
                </a:solidFill>
                <a:latin typeface="Constantia" pitchFamily="18" charset="0"/>
              </a:endParaRP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3000375" y="2571750"/>
            <a:ext cx="2806700" cy="1219200"/>
            <a:chOff x="2352" y="1440"/>
            <a:chExt cx="1152" cy="768"/>
          </a:xfrm>
        </p:grpSpPr>
        <p:sp>
          <p:nvSpPr>
            <p:cNvPr id="18438" name="Rectangle 10"/>
            <p:cNvSpPr>
              <a:spLocks noChangeArrowheads="1"/>
            </p:cNvSpPr>
            <p:nvPr/>
          </p:nvSpPr>
          <p:spPr bwMode="auto">
            <a:xfrm>
              <a:off x="2352" y="1440"/>
              <a:ext cx="1152" cy="576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bg1"/>
                  </a:solidFill>
                  <a:cs typeface="Arial" charset="0"/>
                </a:rPr>
                <a:t>.NET Application</a:t>
              </a:r>
            </a:p>
          </p:txBody>
        </p:sp>
        <p:sp>
          <p:nvSpPr>
            <p:cNvPr id="18439" name="AutoShape 11"/>
            <p:cNvSpPr>
              <a:spLocks noChangeArrowheads="1"/>
            </p:cNvSpPr>
            <p:nvPr/>
          </p:nvSpPr>
          <p:spPr bwMode="auto">
            <a:xfrm>
              <a:off x="2832" y="1872"/>
              <a:ext cx="192" cy="336"/>
            </a:xfrm>
            <a:prstGeom prst="upDownArrow">
              <a:avLst>
                <a:gd name="adj1" fmla="val 50000"/>
                <a:gd name="adj2" fmla="val 35000"/>
              </a:avLst>
            </a:prstGeom>
            <a:solidFill>
              <a:srgbClr val="CC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b="1">
                <a:solidFill>
                  <a:schemeClr val="bg1"/>
                </a:solidFill>
                <a:latin typeface="Constantia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944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Common Type System (CTS)</a:t>
            </a:r>
          </a:p>
        </p:txBody>
      </p:sp>
      <p:pic>
        <p:nvPicPr>
          <p:cNvPr id="38915" name="Picture 4" descr="TypeHierarch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2000250"/>
            <a:ext cx="7815262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93453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CTS Data Types</a:t>
            </a:r>
          </a:p>
        </p:txBody>
      </p:sp>
      <p:pic>
        <p:nvPicPr>
          <p:cNvPr id="39939" name="Picture 7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1785938"/>
            <a:ext cx="8358188" cy="485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95806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Common Data Types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CLR provides a set of primitive types that all languages must support.  The data types include: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Integer—three types 16/32/64 bits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Float—two types: 32/64 bits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Boolean and Character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Date/time and Time span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primitive types can be collected into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Arrays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Structures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Combination of the two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898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13" y="704850"/>
            <a:ext cx="8929687" cy="779934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Common Language Specification (CLS)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Not all languages support all CTS types and features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C# is case sensitive, VB.NET is not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C# supports pointer types (in unsafe mode), VB.NET does not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C# supports operator overloading, VB.NET does not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CLS was drafted to promote language interoperability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vast majority of classes within FCL are CLS-compliant</a:t>
            </a:r>
          </a:p>
        </p:txBody>
      </p:sp>
    </p:spTree>
    <p:extLst>
      <p:ext uri="{BB962C8B-B14F-4D97-AF65-F5344CB8AC3E}">
        <p14:creationId xmlns:p14="http://schemas.microsoft.com/office/powerpoint/2010/main" val="399024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Comparison to Java</a:t>
            </a:r>
          </a:p>
        </p:txBody>
      </p:sp>
      <p:grpSp>
        <p:nvGrpSpPr>
          <p:cNvPr id="43011" name="Group 21"/>
          <p:cNvGrpSpPr>
            <a:grpSpLocks/>
          </p:cNvGrpSpPr>
          <p:nvPr/>
        </p:nvGrpSpPr>
        <p:grpSpPr bwMode="auto">
          <a:xfrm>
            <a:off x="914400" y="2105025"/>
            <a:ext cx="7162800" cy="4252913"/>
            <a:chOff x="914400" y="1905000"/>
            <a:chExt cx="7162800" cy="4252913"/>
          </a:xfrm>
        </p:grpSpPr>
        <p:sp>
          <p:nvSpPr>
            <p:cNvPr id="43012" name="Rectangle 4"/>
            <p:cNvSpPr>
              <a:spLocks noChangeArrowheads="1"/>
            </p:cNvSpPr>
            <p:nvPr/>
          </p:nvSpPr>
          <p:spPr bwMode="auto">
            <a:xfrm>
              <a:off x="990600" y="1905000"/>
              <a:ext cx="1600200" cy="1447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Constantia" pitchFamily="18" charset="0"/>
                </a:rPr>
                <a:t>Hello.java</a:t>
              </a:r>
            </a:p>
          </p:txBody>
        </p:sp>
        <p:sp>
          <p:nvSpPr>
            <p:cNvPr id="43013" name="Rectangle 5"/>
            <p:cNvSpPr>
              <a:spLocks noChangeArrowheads="1"/>
            </p:cNvSpPr>
            <p:nvPr/>
          </p:nvSpPr>
          <p:spPr bwMode="auto">
            <a:xfrm>
              <a:off x="3733800" y="1905000"/>
              <a:ext cx="1600200" cy="1447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Constantia" pitchFamily="18" charset="0"/>
                </a:rPr>
                <a:t>Hello.class</a:t>
              </a:r>
            </a:p>
          </p:txBody>
        </p:sp>
        <p:sp>
          <p:nvSpPr>
            <p:cNvPr id="43014" name="Rectangle 7"/>
            <p:cNvSpPr>
              <a:spLocks noChangeArrowheads="1"/>
            </p:cNvSpPr>
            <p:nvPr/>
          </p:nvSpPr>
          <p:spPr bwMode="auto">
            <a:xfrm>
              <a:off x="6477000" y="1905000"/>
              <a:ext cx="1600200" cy="1447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Constantia" pitchFamily="18" charset="0"/>
                </a:rPr>
                <a:t>JVM</a:t>
              </a:r>
            </a:p>
          </p:txBody>
        </p:sp>
        <p:sp>
          <p:nvSpPr>
            <p:cNvPr id="43015" name="Line 8"/>
            <p:cNvSpPr>
              <a:spLocks noChangeShapeType="1"/>
            </p:cNvSpPr>
            <p:nvPr/>
          </p:nvSpPr>
          <p:spPr bwMode="auto">
            <a:xfrm>
              <a:off x="2590800" y="2590800"/>
              <a:ext cx="1143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16" name="Text Box 9"/>
            <p:cNvSpPr txBox="1">
              <a:spLocks noChangeArrowheads="1"/>
            </p:cNvSpPr>
            <p:nvPr/>
          </p:nvSpPr>
          <p:spPr bwMode="auto">
            <a:xfrm>
              <a:off x="2590800" y="2133600"/>
              <a:ext cx="12192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Constantia" pitchFamily="18" charset="0"/>
                </a:rPr>
                <a:t>compile</a:t>
              </a:r>
            </a:p>
          </p:txBody>
        </p:sp>
        <p:sp>
          <p:nvSpPr>
            <p:cNvPr id="43017" name="Line 10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18" name="Text Box 11"/>
            <p:cNvSpPr txBox="1">
              <a:spLocks noChangeArrowheads="1"/>
            </p:cNvSpPr>
            <p:nvPr/>
          </p:nvSpPr>
          <p:spPr bwMode="auto">
            <a:xfrm>
              <a:off x="5334000" y="2133600"/>
              <a:ext cx="12192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Constantia" pitchFamily="18" charset="0"/>
                </a:rPr>
                <a:t>execute</a:t>
              </a:r>
            </a:p>
          </p:txBody>
        </p:sp>
        <p:sp>
          <p:nvSpPr>
            <p:cNvPr id="43019" name="Rectangle 12"/>
            <p:cNvSpPr>
              <a:spLocks noChangeArrowheads="1"/>
            </p:cNvSpPr>
            <p:nvPr/>
          </p:nvSpPr>
          <p:spPr bwMode="auto">
            <a:xfrm>
              <a:off x="990600" y="4191000"/>
              <a:ext cx="1600200" cy="1447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Constantia" pitchFamily="18" charset="0"/>
                </a:rPr>
                <a:t>Hello.vb</a:t>
              </a:r>
            </a:p>
          </p:txBody>
        </p:sp>
        <p:sp>
          <p:nvSpPr>
            <p:cNvPr id="43020" name="Rectangle 13"/>
            <p:cNvSpPr>
              <a:spLocks noChangeArrowheads="1"/>
            </p:cNvSpPr>
            <p:nvPr/>
          </p:nvSpPr>
          <p:spPr bwMode="auto">
            <a:xfrm>
              <a:off x="3733800" y="4191000"/>
              <a:ext cx="1600200" cy="1447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Constantia" pitchFamily="18" charset="0"/>
                </a:rPr>
                <a:t>Hello.exe</a:t>
              </a:r>
            </a:p>
          </p:txBody>
        </p:sp>
        <p:sp>
          <p:nvSpPr>
            <p:cNvPr id="43021" name="Rectangle 14"/>
            <p:cNvSpPr>
              <a:spLocks noChangeArrowheads="1"/>
            </p:cNvSpPr>
            <p:nvPr/>
          </p:nvSpPr>
          <p:spPr bwMode="auto">
            <a:xfrm>
              <a:off x="6477000" y="4191000"/>
              <a:ext cx="1600200" cy="1447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Constantia" pitchFamily="18" charset="0"/>
                </a:rPr>
                <a:t>CLR</a:t>
              </a:r>
            </a:p>
          </p:txBody>
        </p:sp>
        <p:sp>
          <p:nvSpPr>
            <p:cNvPr id="43022" name="Line 15"/>
            <p:cNvSpPr>
              <a:spLocks noChangeShapeType="1"/>
            </p:cNvSpPr>
            <p:nvPr/>
          </p:nvSpPr>
          <p:spPr bwMode="auto">
            <a:xfrm>
              <a:off x="2590800" y="4876800"/>
              <a:ext cx="1143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23" name="Text Box 16"/>
            <p:cNvSpPr txBox="1">
              <a:spLocks noChangeArrowheads="1"/>
            </p:cNvSpPr>
            <p:nvPr/>
          </p:nvSpPr>
          <p:spPr bwMode="auto">
            <a:xfrm>
              <a:off x="2590800" y="4419600"/>
              <a:ext cx="12192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Constantia" pitchFamily="18" charset="0"/>
                </a:rPr>
                <a:t>compile</a:t>
              </a:r>
            </a:p>
          </p:txBody>
        </p:sp>
        <p:sp>
          <p:nvSpPr>
            <p:cNvPr id="43024" name="Line 17"/>
            <p:cNvSpPr>
              <a:spLocks noChangeShapeType="1"/>
            </p:cNvSpPr>
            <p:nvPr/>
          </p:nvSpPr>
          <p:spPr bwMode="auto">
            <a:xfrm>
              <a:off x="5334000" y="4876800"/>
              <a:ext cx="1143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25" name="Text Box 18"/>
            <p:cNvSpPr txBox="1">
              <a:spLocks noChangeArrowheads="1"/>
            </p:cNvSpPr>
            <p:nvPr/>
          </p:nvSpPr>
          <p:spPr bwMode="auto">
            <a:xfrm>
              <a:off x="5334000" y="4419600"/>
              <a:ext cx="12192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Constantia" pitchFamily="18" charset="0"/>
                </a:rPr>
                <a:t>execute</a:t>
              </a:r>
            </a:p>
          </p:txBody>
        </p:sp>
        <p:sp>
          <p:nvSpPr>
            <p:cNvPr id="43026" name="Text Box 19"/>
            <p:cNvSpPr txBox="1">
              <a:spLocks noChangeArrowheads="1"/>
            </p:cNvSpPr>
            <p:nvPr/>
          </p:nvSpPr>
          <p:spPr bwMode="auto">
            <a:xfrm>
              <a:off x="914400" y="3505200"/>
              <a:ext cx="1752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Constantia" pitchFamily="18" charset="0"/>
                </a:rPr>
                <a:t>Source code</a:t>
              </a:r>
            </a:p>
          </p:txBody>
        </p:sp>
        <p:sp>
          <p:nvSpPr>
            <p:cNvPr id="43027" name="Text Box 20"/>
            <p:cNvSpPr txBox="1">
              <a:spLocks noChangeArrowheads="1"/>
            </p:cNvSpPr>
            <p:nvPr/>
          </p:nvSpPr>
          <p:spPr bwMode="auto">
            <a:xfrm>
              <a:off x="3581400" y="3505200"/>
              <a:ext cx="19050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Constantia" pitchFamily="18" charset="0"/>
                </a:rPr>
                <a:t>Byte code</a:t>
              </a:r>
            </a:p>
          </p:txBody>
        </p:sp>
        <p:sp>
          <p:nvSpPr>
            <p:cNvPr id="43028" name="Text Box 23"/>
            <p:cNvSpPr txBox="1">
              <a:spLocks noChangeArrowheads="1"/>
            </p:cNvSpPr>
            <p:nvPr/>
          </p:nvSpPr>
          <p:spPr bwMode="auto">
            <a:xfrm>
              <a:off x="3581400" y="5791200"/>
              <a:ext cx="19050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Constantia" pitchFamily="18" charset="0"/>
                </a:rPr>
                <a:t>CIL</a:t>
              </a:r>
            </a:p>
          </p:txBody>
        </p:sp>
        <p:sp>
          <p:nvSpPr>
            <p:cNvPr id="43029" name="Text Box 24"/>
            <p:cNvSpPr txBox="1">
              <a:spLocks noChangeArrowheads="1"/>
            </p:cNvSpPr>
            <p:nvPr/>
          </p:nvSpPr>
          <p:spPr bwMode="auto">
            <a:xfrm>
              <a:off x="914400" y="5715000"/>
              <a:ext cx="1752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Constantia" pitchFamily="18" charset="0"/>
                </a:rPr>
                <a:t>Source code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0685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Amity PowerPoint Format</Template>
  <TotalTime>3</TotalTime>
  <Words>1593</Words>
  <Application>Microsoft Office PowerPoint</Application>
  <PresentationFormat>On-screen Show (4:3)</PresentationFormat>
  <Paragraphs>289</Paragraphs>
  <Slides>41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3" baseType="lpstr">
      <vt:lpstr>Theme1</vt:lpstr>
      <vt:lpstr>Picture</vt:lpstr>
      <vt:lpstr>Common Language Infrastructure BTC-704 Module-1,L-3 </vt:lpstr>
      <vt:lpstr>CLI</vt:lpstr>
      <vt:lpstr>Common Language Infrastructure</vt:lpstr>
      <vt:lpstr>Common Type System (CTS)</vt:lpstr>
      <vt:lpstr>Common Type System (CTS)</vt:lpstr>
      <vt:lpstr>CTS Data Types</vt:lpstr>
      <vt:lpstr>Common Data Types</vt:lpstr>
      <vt:lpstr>Common Language Specification (CLS)</vt:lpstr>
      <vt:lpstr>Comparison to Java</vt:lpstr>
      <vt:lpstr>Base Class Library @ FCL</vt:lpstr>
      <vt:lpstr>Base Class Library</vt:lpstr>
      <vt:lpstr>Framework Class Library @ BCL</vt:lpstr>
      <vt:lpstr>Example</vt:lpstr>
      <vt:lpstr>Intermediate Language (IL)</vt:lpstr>
      <vt:lpstr>.Net Architecture</vt:lpstr>
      <vt:lpstr>.Net Architecture</vt:lpstr>
      <vt:lpstr>.Net Technical Architecture</vt:lpstr>
      <vt:lpstr>Common Language Runtime</vt:lpstr>
      <vt:lpstr>The CLR Architecture</vt:lpstr>
      <vt:lpstr>CLR Execution Model (Narrow)</vt:lpstr>
      <vt:lpstr>CLR Execution Model</vt:lpstr>
      <vt:lpstr>How CLR works?</vt:lpstr>
      <vt:lpstr>CLR based execution</vt:lpstr>
      <vt:lpstr>Common Language Runtime</vt:lpstr>
      <vt:lpstr>Implications of CLR execution model</vt:lpstr>
      <vt:lpstr>CLR and JIT compiling.</vt:lpstr>
      <vt:lpstr>Advantages of CLR</vt:lpstr>
      <vt:lpstr>Advantages of CLR</vt:lpstr>
      <vt:lpstr>Before .NET</vt:lpstr>
      <vt:lpstr>Life As a C/Win32 API Programmer</vt:lpstr>
      <vt:lpstr>Life As a C++/MFC Programmer</vt:lpstr>
      <vt:lpstr>Visual Basic 6.0 Programmer</vt:lpstr>
      <vt:lpstr>Life As a Java/J2EE Programmer</vt:lpstr>
      <vt:lpstr>Life As a COM Programmer</vt:lpstr>
      <vt:lpstr>Windows DNA Programmer</vt:lpstr>
      <vt:lpstr>The complete maze…</vt:lpstr>
      <vt:lpstr>.Net, the Rescuer</vt:lpstr>
      <vt:lpstr>.Net provides</vt:lpstr>
      <vt:lpstr>What Is .NET</vt:lpstr>
      <vt:lpstr>.NET is cross-platform</vt:lpstr>
      <vt:lpstr>Narrow view of .Net applications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.Net Framework</dc:title>
  <dc:creator>LENOVO</dc:creator>
  <cp:lastModifiedBy>LENOVO</cp:lastModifiedBy>
  <cp:revision>4</cp:revision>
  <dcterms:created xsi:type="dcterms:W3CDTF">2017-06-23T07:00:01Z</dcterms:created>
  <dcterms:modified xsi:type="dcterms:W3CDTF">2017-06-23T07:08:14Z</dcterms:modified>
</cp:coreProperties>
</file>